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2448" r:id="rId5"/>
    <p:sldId id="2462" r:id="rId6"/>
    <p:sldId id="259" r:id="rId7"/>
    <p:sldId id="2464" r:id="rId8"/>
    <p:sldId id="2463" r:id="rId9"/>
    <p:sldId id="2466" r:id="rId10"/>
    <p:sldId id="2451" r:id="rId11"/>
    <p:sldId id="2450" r:id="rId12"/>
    <p:sldId id="2467" r:id="rId13"/>
    <p:sldId id="2471" r:id="rId14"/>
    <p:sldId id="2469" r:id="rId15"/>
    <p:sldId id="2470" r:id="rId16"/>
    <p:sldId id="2472" r:id="rId17"/>
    <p:sldId id="2473" r:id="rId18"/>
    <p:sldId id="246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719" autoAdjust="0"/>
    <p:restoredTop sz="95033" autoAdjust="0"/>
  </p:normalViewPr>
  <p:slideViewPr>
    <p:cSldViewPr snapToGrid="0">
      <p:cViewPr varScale="1">
        <p:scale>
          <a:sx n="96" d="100"/>
          <a:sy n="96" d="100"/>
        </p:scale>
        <p:origin x="336" y="78"/>
      </p:cViewPr>
      <p:guideLst>
        <p:guide orient="horz" pos="1992"/>
        <p:guide pos="384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9/6/2022</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9/6/2022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1632949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youtube.com/watch?v=CipO1XGh4QM" TargetMode="External"/><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p:txBody>
          <a:bodyPr/>
          <a:lstStyle/>
          <a:p>
            <a:r>
              <a:rPr lang="en-US" dirty="0"/>
              <a:t>Design Concepts and programming Tips</a:t>
            </a:r>
          </a:p>
        </p:txBody>
      </p:sp>
      <p:sp>
        <p:nvSpPr>
          <p:cNvPr id="3" name="Text Placeholder 2">
            <a:extLst>
              <a:ext uri="{FF2B5EF4-FFF2-40B4-BE49-F238E27FC236}">
                <a16:creationId xmlns:a16="http://schemas.microsoft.com/office/drawing/2014/main" id="{C0AE828D-1E63-455F-949D-0C5454A7FE88}"/>
              </a:ext>
            </a:extLst>
          </p:cNvPr>
          <p:cNvSpPr>
            <a:spLocks noGrp="1"/>
          </p:cNvSpPr>
          <p:nvPr>
            <p:ph type="body" sz="quarter" idx="12"/>
          </p:nvPr>
        </p:nvSpPr>
        <p:spPr/>
        <p:txBody>
          <a:bodyPr/>
          <a:lstStyle/>
          <a:p>
            <a:r>
              <a:rPr lang="en-US" dirty="0"/>
              <a:t>FW 508, Fall 2022</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p:txBody>
          <a:bodyPr/>
          <a:lstStyle/>
          <a:p>
            <a:r>
              <a:rPr lang="en-US" dirty="0"/>
              <a:t>Modeling!</a:t>
            </a:r>
          </a:p>
        </p:txBody>
      </p:sp>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p:txBody>
          <a:bodyPr>
            <a:normAutofit fontScale="90000"/>
          </a:bodyPr>
          <a:lstStyle/>
          <a:p>
            <a:r>
              <a:rPr lang="en-US" dirty="0"/>
              <a:t>Coding in </a:t>
            </a:r>
            <a:r>
              <a:rPr lang="en-US" dirty="0" err="1"/>
              <a:t>Netlogo</a:t>
            </a:r>
            <a:endParaRPr lang="en-US" dirty="0"/>
          </a:p>
        </p:txBody>
      </p:sp>
      <p:pic>
        <p:nvPicPr>
          <p:cNvPr id="8" name="Picture Placeholder 7" descr="close up of computer cod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6202680" y="4393374"/>
            <a:ext cx="2834640" cy="365125"/>
          </a:xfrm>
        </p:spPr>
        <p:txBody>
          <a:bodyPr/>
          <a:lstStyle/>
          <a:p>
            <a:r>
              <a:rPr lang="en-US" dirty="0"/>
              <a:t>Lessons learned</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10</a:t>
            </a:fld>
            <a:endParaRPr lang="en-US" dirty="0"/>
          </a:p>
        </p:txBody>
      </p:sp>
    </p:spTree>
    <p:extLst>
      <p:ext uri="{BB962C8B-B14F-4D97-AF65-F5344CB8AC3E}">
        <p14:creationId xmlns:p14="http://schemas.microsoft.com/office/powerpoint/2010/main" val="1854840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945571-059B-F794-9769-08384D11A6BF}"/>
              </a:ext>
            </a:extLst>
          </p:cNvPr>
          <p:cNvSpPr>
            <a:spLocks noGrp="1"/>
          </p:cNvSpPr>
          <p:nvPr>
            <p:ph type="body" sz="quarter" idx="16"/>
          </p:nvPr>
        </p:nvSpPr>
        <p:spPr>
          <a:xfrm>
            <a:off x="231228" y="986294"/>
            <a:ext cx="4023360" cy="464871"/>
          </a:xfrm>
        </p:spPr>
        <p:txBody>
          <a:bodyPr/>
          <a:lstStyle/>
          <a:p>
            <a:r>
              <a:rPr lang="en-US" dirty="0"/>
              <a:t>PRACTICE!</a:t>
            </a:r>
          </a:p>
        </p:txBody>
      </p:sp>
      <p:sp>
        <p:nvSpPr>
          <p:cNvPr id="4" name="Slide Number Placeholder 3">
            <a:extLst>
              <a:ext uri="{FF2B5EF4-FFF2-40B4-BE49-F238E27FC236}">
                <a16:creationId xmlns:a16="http://schemas.microsoft.com/office/drawing/2014/main" id="{5DD14B91-CCF7-AC84-1110-EBA6E953603C}"/>
              </a:ext>
            </a:extLst>
          </p:cNvPr>
          <p:cNvSpPr>
            <a:spLocks noGrp="1"/>
          </p:cNvSpPr>
          <p:nvPr>
            <p:ph type="sldNum" sz="quarter" idx="4"/>
          </p:nvPr>
        </p:nvSpPr>
        <p:spPr/>
        <p:txBody>
          <a:bodyPr/>
          <a:lstStyle/>
          <a:p>
            <a:fld id="{8C2E478F-E849-4A8C-AF1F-CBCC78A7CBFA}" type="slidenum">
              <a:rPr lang="en-US" smtClean="0"/>
              <a:t>11</a:t>
            </a:fld>
            <a:endParaRPr lang="en-US" dirty="0"/>
          </a:p>
        </p:txBody>
      </p:sp>
      <p:sp>
        <p:nvSpPr>
          <p:cNvPr id="5" name="Content Placeholder 4">
            <a:extLst>
              <a:ext uri="{FF2B5EF4-FFF2-40B4-BE49-F238E27FC236}">
                <a16:creationId xmlns:a16="http://schemas.microsoft.com/office/drawing/2014/main" id="{6491CC56-7811-7F25-09DE-83123C98E2DF}"/>
              </a:ext>
            </a:extLst>
          </p:cNvPr>
          <p:cNvSpPr>
            <a:spLocks noGrp="1"/>
          </p:cNvSpPr>
          <p:nvPr>
            <p:ph idx="1"/>
          </p:nvPr>
        </p:nvSpPr>
        <p:spPr>
          <a:xfrm>
            <a:off x="342441" y="1356654"/>
            <a:ext cx="6511173" cy="1941084"/>
          </a:xfrm>
        </p:spPr>
        <p:txBody>
          <a:bodyPr/>
          <a:lstStyle/>
          <a:p>
            <a:r>
              <a:rPr lang="en-US" sz="2400" dirty="0"/>
              <a:t>Create </a:t>
            </a:r>
            <a:r>
              <a:rPr lang="en-US" sz="2400" i="1" dirty="0" err="1"/>
              <a:t>agentsets</a:t>
            </a:r>
            <a:r>
              <a:rPr lang="en-US" sz="2400" i="1" dirty="0"/>
              <a:t> </a:t>
            </a:r>
            <a:r>
              <a:rPr lang="en-US" sz="2400" dirty="0"/>
              <a:t>and </a:t>
            </a:r>
            <a:r>
              <a:rPr lang="en-US" sz="2400" i="1" dirty="0"/>
              <a:t>lists</a:t>
            </a:r>
            <a:r>
              <a:rPr lang="en-US" sz="2400" dirty="0"/>
              <a:t> when needed to optimize loops</a:t>
            </a:r>
          </a:p>
          <a:p>
            <a:pPr lvl="1"/>
            <a:r>
              <a:rPr lang="en-US" sz="2200" dirty="0" err="1"/>
              <a:t>Agentsets</a:t>
            </a:r>
            <a:endParaRPr lang="en-US" sz="2200" dirty="0"/>
          </a:p>
          <a:p>
            <a:pPr lvl="2"/>
            <a:r>
              <a:rPr lang="en-US" sz="2200" dirty="0"/>
              <a:t>Let foo turtles with [color = “blue”]</a:t>
            </a:r>
          </a:p>
          <a:p>
            <a:pPr lvl="3"/>
            <a:r>
              <a:rPr lang="en-US" sz="2000" dirty="0"/>
              <a:t>Ask foo [commands]</a:t>
            </a:r>
          </a:p>
          <a:p>
            <a:pPr lvl="2"/>
            <a:r>
              <a:rPr lang="en-US" sz="2200" dirty="0"/>
              <a:t>Processed in random order</a:t>
            </a:r>
          </a:p>
          <a:p>
            <a:pPr lvl="1"/>
            <a:r>
              <a:rPr lang="en-US" sz="2200" dirty="0"/>
              <a:t>Lists</a:t>
            </a:r>
          </a:p>
          <a:p>
            <a:pPr lvl="2"/>
            <a:r>
              <a:rPr lang="en-US" sz="2000" dirty="0"/>
              <a:t>Let temp list (random 10) (random 9) (“test”)</a:t>
            </a:r>
          </a:p>
          <a:p>
            <a:pPr lvl="3"/>
            <a:r>
              <a:rPr lang="en-US" sz="1800" dirty="0"/>
              <a:t>Show list [10 9 “test”]</a:t>
            </a:r>
          </a:p>
          <a:p>
            <a:pPr lvl="2"/>
            <a:r>
              <a:rPr lang="en-US" sz="2000" dirty="0"/>
              <a:t>Processed in order</a:t>
            </a:r>
          </a:p>
          <a:p>
            <a:pPr lvl="2"/>
            <a:endParaRPr lang="en-US" sz="2200" dirty="0"/>
          </a:p>
        </p:txBody>
      </p:sp>
      <p:sp>
        <p:nvSpPr>
          <p:cNvPr id="6" name="Title 5">
            <a:extLst>
              <a:ext uri="{FF2B5EF4-FFF2-40B4-BE49-F238E27FC236}">
                <a16:creationId xmlns:a16="http://schemas.microsoft.com/office/drawing/2014/main" id="{429F19E0-DB68-BA24-9C04-578B310FC91D}"/>
              </a:ext>
            </a:extLst>
          </p:cNvPr>
          <p:cNvSpPr>
            <a:spLocks noGrp="1"/>
          </p:cNvSpPr>
          <p:nvPr>
            <p:ph type="title"/>
          </p:nvPr>
        </p:nvSpPr>
        <p:spPr>
          <a:xfrm>
            <a:off x="0" y="143340"/>
            <a:ext cx="9601200" cy="1398972"/>
          </a:xfrm>
        </p:spPr>
        <p:txBody>
          <a:bodyPr/>
          <a:lstStyle/>
          <a:p>
            <a:r>
              <a:rPr lang="en-US" b="1" dirty="0" err="1"/>
              <a:t>Netlogo</a:t>
            </a:r>
            <a:r>
              <a:rPr lang="en-US" b="1" dirty="0"/>
              <a:t> coding tricks</a:t>
            </a:r>
          </a:p>
        </p:txBody>
      </p:sp>
      <p:sp>
        <p:nvSpPr>
          <p:cNvPr id="3" name="Oval 2">
            <a:extLst>
              <a:ext uri="{FF2B5EF4-FFF2-40B4-BE49-F238E27FC236}">
                <a16:creationId xmlns:a16="http://schemas.microsoft.com/office/drawing/2014/main" id="{5FB698F2-1C56-05B2-651C-821D95429E20}"/>
              </a:ext>
            </a:extLst>
          </p:cNvPr>
          <p:cNvSpPr/>
          <p:nvPr/>
        </p:nvSpPr>
        <p:spPr>
          <a:xfrm>
            <a:off x="8864600" y="1542312"/>
            <a:ext cx="914400" cy="914400"/>
          </a:xfrm>
          <a:prstGeom prst="ellipse">
            <a:avLst/>
          </a:prstGeom>
          <a:solidFill>
            <a:schemeClr val="accent5">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A08F3CB-6491-5651-C79B-1AF3D723E1DA}"/>
              </a:ext>
            </a:extLst>
          </p:cNvPr>
          <p:cNvSpPr/>
          <p:nvPr/>
        </p:nvSpPr>
        <p:spPr>
          <a:xfrm>
            <a:off x="9690101" y="2292203"/>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B95049C-9DD1-480A-4CF2-7B8AA8565271}"/>
              </a:ext>
            </a:extLst>
          </p:cNvPr>
          <p:cNvSpPr/>
          <p:nvPr/>
        </p:nvSpPr>
        <p:spPr>
          <a:xfrm>
            <a:off x="7581899" y="1313712"/>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37F6873-5733-904C-8BFC-A413C223F1F6}"/>
              </a:ext>
            </a:extLst>
          </p:cNvPr>
          <p:cNvSpPr/>
          <p:nvPr/>
        </p:nvSpPr>
        <p:spPr>
          <a:xfrm>
            <a:off x="9321800" y="438889"/>
            <a:ext cx="914400" cy="914400"/>
          </a:xfrm>
          <a:prstGeom prst="ellipse">
            <a:avLst/>
          </a:prstGeom>
          <a:solidFill>
            <a:schemeClr val="accent5">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FA6C2EA-07FE-6CCC-C4E6-9996AC8EB386}"/>
              </a:ext>
            </a:extLst>
          </p:cNvPr>
          <p:cNvSpPr/>
          <p:nvPr/>
        </p:nvSpPr>
        <p:spPr>
          <a:xfrm>
            <a:off x="7816850" y="3980712"/>
            <a:ext cx="914400" cy="914400"/>
          </a:xfrm>
          <a:prstGeom prst="ellipse">
            <a:avLst/>
          </a:prstGeom>
          <a:solidFill>
            <a:schemeClr val="accent5">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DC1DE7F-3071-2561-9BAE-129F76024688}"/>
              </a:ext>
            </a:extLst>
          </p:cNvPr>
          <p:cNvSpPr/>
          <p:nvPr/>
        </p:nvSpPr>
        <p:spPr>
          <a:xfrm>
            <a:off x="9364663" y="3217235"/>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4B77E25-5FF5-D03C-A9F9-FF8C74E8BD06}"/>
              </a:ext>
            </a:extLst>
          </p:cNvPr>
          <p:cNvSpPr/>
          <p:nvPr/>
        </p:nvSpPr>
        <p:spPr>
          <a:xfrm>
            <a:off x="9982200" y="1313712"/>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5C09E9B-23BD-E5F3-2F4B-EE6D093943CE}"/>
              </a:ext>
            </a:extLst>
          </p:cNvPr>
          <p:cNvSpPr/>
          <p:nvPr/>
        </p:nvSpPr>
        <p:spPr>
          <a:xfrm>
            <a:off x="10693400" y="2266213"/>
            <a:ext cx="914400" cy="914400"/>
          </a:xfrm>
          <a:prstGeom prst="ellipse">
            <a:avLst/>
          </a:prstGeom>
          <a:solidFill>
            <a:schemeClr val="accent5">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703577E-169D-E401-B4D2-3357D00A4CA2}"/>
              </a:ext>
            </a:extLst>
          </p:cNvPr>
          <p:cNvSpPr/>
          <p:nvPr/>
        </p:nvSpPr>
        <p:spPr>
          <a:xfrm>
            <a:off x="8210550" y="2532912"/>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8E81F5A-56C7-F692-B56A-784803D95AB2}"/>
              </a:ext>
            </a:extLst>
          </p:cNvPr>
          <p:cNvSpPr/>
          <p:nvPr/>
        </p:nvSpPr>
        <p:spPr>
          <a:xfrm>
            <a:off x="10210800" y="4110371"/>
            <a:ext cx="914400" cy="914400"/>
          </a:xfrm>
          <a:prstGeom prst="ellipse">
            <a:avLst/>
          </a:prstGeom>
          <a:solidFill>
            <a:schemeClr val="accent5">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F0D123D-9002-8DA4-394A-53E32119FABA}"/>
              </a:ext>
            </a:extLst>
          </p:cNvPr>
          <p:cNvSpPr/>
          <p:nvPr/>
        </p:nvSpPr>
        <p:spPr>
          <a:xfrm>
            <a:off x="8907463" y="418657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4">
            <a:extLst>
              <a:ext uri="{FF2B5EF4-FFF2-40B4-BE49-F238E27FC236}">
                <a16:creationId xmlns:a16="http://schemas.microsoft.com/office/drawing/2014/main" id="{D35C972B-70DC-A897-0A63-93BA2EB40FCA}"/>
              </a:ext>
            </a:extLst>
          </p:cNvPr>
          <p:cNvSpPr txBox="1">
            <a:spLocks/>
          </p:cNvSpPr>
          <p:nvPr/>
        </p:nvSpPr>
        <p:spPr>
          <a:xfrm>
            <a:off x="458705" y="4692651"/>
            <a:ext cx="6511173" cy="1941084"/>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p:txBody>
      </p:sp>
    </p:spTree>
    <p:extLst>
      <p:ext uri="{BB962C8B-B14F-4D97-AF65-F5344CB8AC3E}">
        <p14:creationId xmlns:p14="http://schemas.microsoft.com/office/powerpoint/2010/main" val="282073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945571-059B-F794-9769-08384D11A6BF}"/>
              </a:ext>
            </a:extLst>
          </p:cNvPr>
          <p:cNvSpPr>
            <a:spLocks noGrp="1"/>
          </p:cNvSpPr>
          <p:nvPr>
            <p:ph type="body" sz="quarter" idx="16"/>
          </p:nvPr>
        </p:nvSpPr>
        <p:spPr>
          <a:xfrm>
            <a:off x="231228" y="986294"/>
            <a:ext cx="4023360" cy="464871"/>
          </a:xfrm>
        </p:spPr>
        <p:txBody>
          <a:bodyPr/>
          <a:lstStyle/>
          <a:p>
            <a:r>
              <a:rPr lang="en-US" dirty="0"/>
              <a:t>PRACTICE!</a:t>
            </a:r>
          </a:p>
        </p:txBody>
      </p:sp>
      <p:sp>
        <p:nvSpPr>
          <p:cNvPr id="4" name="Slide Number Placeholder 3">
            <a:extLst>
              <a:ext uri="{FF2B5EF4-FFF2-40B4-BE49-F238E27FC236}">
                <a16:creationId xmlns:a16="http://schemas.microsoft.com/office/drawing/2014/main" id="{5DD14B91-CCF7-AC84-1110-EBA6E953603C}"/>
              </a:ext>
            </a:extLst>
          </p:cNvPr>
          <p:cNvSpPr>
            <a:spLocks noGrp="1"/>
          </p:cNvSpPr>
          <p:nvPr>
            <p:ph type="sldNum" sz="quarter" idx="4"/>
          </p:nvPr>
        </p:nvSpPr>
        <p:spPr/>
        <p:txBody>
          <a:bodyPr/>
          <a:lstStyle/>
          <a:p>
            <a:fld id="{8C2E478F-E849-4A8C-AF1F-CBCC78A7CBFA}" type="slidenum">
              <a:rPr lang="en-US" smtClean="0"/>
              <a:t>12</a:t>
            </a:fld>
            <a:endParaRPr lang="en-US" dirty="0"/>
          </a:p>
        </p:txBody>
      </p:sp>
      <p:sp>
        <p:nvSpPr>
          <p:cNvPr id="5" name="Content Placeholder 4">
            <a:extLst>
              <a:ext uri="{FF2B5EF4-FFF2-40B4-BE49-F238E27FC236}">
                <a16:creationId xmlns:a16="http://schemas.microsoft.com/office/drawing/2014/main" id="{6491CC56-7811-7F25-09DE-83123C98E2DF}"/>
              </a:ext>
            </a:extLst>
          </p:cNvPr>
          <p:cNvSpPr>
            <a:spLocks noGrp="1"/>
          </p:cNvSpPr>
          <p:nvPr>
            <p:ph idx="1"/>
          </p:nvPr>
        </p:nvSpPr>
        <p:spPr>
          <a:xfrm>
            <a:off x="458705" y="1778861"/>
            <a:ext cx="8083110" cy="1941084"/>
          </a:xfrm>
        </p:spPr>
        <p:txBody>
          <a:bodyPr/>
          <a:lstStyle/>
          <a:p>
            <a:r>
              <a:rPr lang="en-US" sz="3200" dirty="0"/>
              <a:t>All </a:t>
            </a:r>
            <a:r>
              <a:rPr lang="en-US" sz="3200" dirty="0" err="1"/>
              <a:t>netlogo</a:t>
            </a:r>
            <a:r>
              <a:rPr lang="en-US" sz="3200" dirty="0"/>
              <a:t> </a:t>
            </a:r>
            <a:r>
              <a:rPr lang="en-US" sz="3200" dirty="0" err="1"/>
              <a:t>agentsets</a:t>
            </a:r>
            <a:r>
              <a:rPr lang="en-US" sz="3200" dirty="0"/>
              <a:t> and lists start with 0! </a:t>
            </a:r>
            <a:endParaRPr lang="en-US" sz="2800" dirty="0"/>
          </a:p>
        </p:txBody>
      </p:sp>
      <p:sp>
        <p:nvSpPr>
          <p:cNvPr id="6" name="Title 5">
            <a:extLst>
              <a:ext uri="{FF2B5EF4-FFF2-40B4-BE49-F238E27FC236}">
                <a16:creationId xmlns:a16="http://schemas.microsoft.com/office/drawing/2014/main" id="{429F19E0-DB68-BA24-9C04-578B310FC91D}"/>
              </a:ext>
            </a:extLst>
          </p:cNvPr>
          <p:cNvSpPr>
            <a:spLocks noGrp="1"/>
          </p:cNvSpPr>
          <p:nvPr>
            <p:ph type="title"/>
          </p:nvPr>
        </p:nvSpPr>
        <p:spPr>
          <a:xfrm>
            <a:off x="0" y="143340"/>
            <a:ext cx="4902200" cy="1398972"/>
          </a:xfrm>
        </p:spPr>
        <p:txBody>
          <a:bodyPr/>
          <a:lstStyle/>
          <a:p>
            <a:r>
              <a:rPr lang="en-US" b="1" dirty="0" err="1"/>
              <a:t>Netlogo</a:t>
            </a:r>
            <a:r>
              <a:rPr lang="en-US" b="1" dirty="0"/>
              <a:t> coding tricks</a:t>
            </a:r>
          </a:p>
        </p:txBody>
      </p:sp>
      <p:grpSp>
        <p:nvGrpSpPr>
          <p:cNvPr id="18" name="Group 17">
            <a:extLst>
              <a:ext uri="{FF2B5EF4-FFF2-40B4-BE49-F238E27FC236}">
                <a16:creationId xmlns:a16="http://schemas.microsoft.com/office/drawing/2014/main" id="{F5658BF0-CADA-EFAE-3E5B-31D4B480FE0E}"/>
              </a:ext>
            </a:extLst>
          </p:cNvPr>
          <p:cNvGrpSpPr/>
          <p:nvPr/>
        </p:nvGrpSpPr>
        <p:grpSpPr>
          <a:xfrm>
            <a:off x="8142964" y="842826"/>
            <a:ext cx="3642184" cy="4217728"/>
            <a:chOff x="7581899" y="438889"/>
            <a:chExt cx="4025901" cy="4662081"/>
          </a:xfrm>
        </p:grpSpPr>
        <p:sp>
          <p:nvSpPr>
            <p:cNvPr id="3" name="Oval 2">
              <a:extLst>
                <a:ext uri="{FF2B5EF4-FFF2-40B4-BE49-F238E27FC236}">
                  <a16:creationId xmlns:a16="http://schemas.microsoft.com/office/drawing/2014/main" id="{5FB698F2-1C56-05B2-651C-821D95429E20}"/>
                </a:ext>
              </a:extLst>
            </p:cNvPr>
            <p:cNvSpPr/>
            <p:nvPr/>
          </p:nvSpPr>
          <p:spPr>
            <a:xfrm>
              <a:off x="8864600" y="1542312"/>
              <a:ext cx="914400" cy="914400"/>
            </a:xfrm>
            <a:prstGeom prst="ellipse">
              <a:avLst/>
            </a:prstGeom>
            <a:solidFill>
              <a:schemeClr val="accent5">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A08F3CB-6491-5651-C79B-1AF3D723E1DA}"/>
                </a:ext>
              </a:extLst>
            </p:cNvPr>
            <p:cNvSpPr/>
            <p:nvPr/>
          </p:nvSpPr>
          <p:spPr>
            <a:xfrm>
              <a:off x="9690101" y="2292203"/>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B95049C-9DD1-480A-4CF2-7B8AA8565271}"/>
                </a:ext>
              </a:extLst>
            </p:cNvPr>
            <p:cNvSpPr/>
            <p:nvPr/>
          </p:nvSpPr>
          <p:spPr>
            <a:xfrm>
              <a:off x="7581899" y="1313712"/>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37F6873-5733-904C-8BFC-A413C223F1F6}"/>
                </a:ext>
              </a:extLst>
            </p:cNvPr>
            <p:cNvSpPr/>
            <p:nvPr/>
          </p:nvSpPr>
          <p:spPr>
            <a:xfrm>
              <a:off x="9321800" y="438889"/>
              <a:ext cx="914400" cy="914400"/>
            </a:xfrm>
            <a:prstGeom prst="ellipse">
              <a:avLst/>
            </a:prstGeom>
            <a:solidFill>
              <a:schemeClr val="accent5">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FA6C2EA-07FE-6CCC-C4E6-9996AC8EB386}"/>
                </a:ext>
              </a:extLst>
            </p:cNvPr>
            <p:cNvSpPr/>
            <p:nvPr/>
          </p:nvSpPr>
          <p:spPr>
            <a:xfrm>
              <a:off x="7798595" y="3866412"/>
              <a:ext cx="914400" cy="914400"/>
            </a:xfrm>
            <a:prstGeom prst="ellipse">
              <a:avLst/>
            </a:prstGeom>
            <a:solidFill>
              <a:schemeClr val="accent5">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DC1DE7F-3071-2561-9BAE-129F76024688}"/>
                </a:ext>
              </a:extLst>
            </p:cNvPr>
            <p:cNvSpPr/>
            <p:nvPr/>
          </p:nvSpPr>
          <p:spPr>
            <a:xfrm>
              <a:off x="9364663" y="3217235"/>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4B77E25-5FF5-D03C-A9F9-FF8C74E8BD06}"/>
                </a:ext>
              </a:extLst>
            </p:cNvPr>
            <p:cNvSpPr/>
            <p:nvPr/>
          </p:nvSpPr>
          <p:spPr>
            <a:xfrm>
              <a:off x="9982200" y="1313712"/>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5C09E9B-23BD-E5F3-2F4B-EE6D093943CE}"/>
                </a:ext>
              </a:extLst>
            </p:cNvPr>
            <p:cNvSpPr/>
            <p:nvPr/>
          </p:nvSpPr>
          <p:spPr>
            <a:xfrm>
              <a:off x="10693400" y="2266213"/>
              <a:ext cx="914400" cy="914400"/>
            </a:xfrm>
            <a:prstGeom prst="ellipse">
              <a:avLst/>
            </a:prstGeom>
            <a:solidFill>
              <a:schemeClr val="accent5">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703577E-169D-E401-B4D2-3357D00A4CA2}"/>
                </a:ext>
              </a:extLst>
            </p:cNvPr>
            <p:cNvSpPr/>
            <p:nvPr/>
          </p:nvSpPr>
          <p:spPr>
            <a:xfrm>
              <a:off x="8210550" y="2532912"/>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8E81F5A-56C7-F692-B56A-784803D95AB2}"/>
                </a:ext>
              </a:extLst>
            </p:cNvPr>
            <p:cNvSpPr/>
            <p:nvPr/>
          </p:nvSpPr>
          <p:spPr>
            <a:xfrm>
              <a:off x="10210800" y="4110371"/>
              <a:ext cx="914400" cy="914400"/>
            </a:xfrm>
            <a:prstGeom prst="ellipse">
              <a:avLst/>
            </a:prstGeom>
            <a:solidFill>
              <a:schemeClr val="accent5">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F0D123D-9002-8DA4-394A-53E32119FABA}"/>
                </a:ext>
              </a:extLst>
            </p:cNvPr>
            <p:cNvSpPr/>
            <p:nvPr/>
          </p:nvSpPr>
          <p:spPr>
            <a:xfrm>
              <a:off x="8907463" y="418657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Content Placeholder 4">
            <a:extLst>
              <a:ext uri="{FF2B5EF4-FFF2-40B4-BE49-F238E27FC236}">
                <a16:creationId xmlns:a16="http://schemas.microsoft.com/office/drawing/2014/main" id="{D35C972B-70DC-A897-0A63-93BA2EB40FCA}"/>
              </a:ext>
            </a:extLst>
          </p:cNvPr>
          <p:cNvSpPr txBox="1">
            <a:spLocks/>
          </p:cNvSpPr>
          <p:nvPr/>
        </p:nvSpPr>
        <p:spPr>
          <a:xfrm>
            <a:off x="441285" y="2981546"/>
            <a:ext cx="6511173" cy="2504853"/>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Use </a:t>
            </a:r>
            <a:r>
              <a:rPr lang="en-US" sz="2400" i="1" dirty="0"/>
              <a:t>show</a:t>
            </a:r>
            <a:r>
              <a:rPr lang="en-US" sz="2400" dirty="0"/>
              <a:t> and </a:t>
            </a:r>
            <a:r>
              <a:rPr lang="en-US" sz="2400" i="1" dirty="0"/>
              <a:t>print</a:t>
            </a:r>
            <a:r>
              <a:rPr lang="en-US" sz="2400" dirty="0"/>
              <a:t> to verify code</a:t>
            </a:r>
          </a:p>
          <a:p>
            <a:pPr lvl="1"/>
            <a:r>
              <a:rPr lang="en-US" sz="1800" dirty="0"/>
              <a:t>Show count foo</a:t>
            </a:r>
          </a:p>
          <a:p>
            <a:pPr lvl="2"/>
            <a:r>
              <a:rPr lang="en-US" sz="1800" dirty="0"/>
              <a:t>5</a:t>
            </a:r>
          </a:p>
          <a:p>
            <a:pPr lvl="1"/>
            <a:r>
              <a:rPr lang="en-US" sz="1800" dirty="0"/>
              <a:t>Print (word “total number of blue turtles: ” count foo)</a:t>
            </a:r>
          </a:p>
          <a:p>
            <a:pPr lvl="2"/>
            <a:r>
              <a:rPr lang="en-US" sz="1800" dirty="0"/>
              <a:t>Total number of blue turtles: 5</a:t>
            </a:r>
          </a:p>
        </p:txBody>
      </p:sp>
    </p:spTree>
    <p:extLst>
      <p:ext uri="{BB962C8B-B14F-4D97-AF65-F5344CB8AC3E}">
        <p14:creationId xmlns:p14="http://schemas.microsoft.com/office/powerpoint/2010/main" val="1355696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945571-059B-F794-9769-08384D11A6BF}"/>
              </a:ext>
            </a:extLst>
          </p:cNvPr>
          <p:cNvSpPr>
            <a:spLocks noGrp="1"/>
          </p:cNvSpPr>
          <p:nvPr>
            <p:ph type="body" sz="quarter" idx="16"/>
          </p:nvPr>
        </p:nvSpPr>
        <p:spPr>
          <a:xfrm>
            <a:off x="231228" y="986294"/>
            <a:ext cx="4023360" cy="464871"/>
          </a:xfrm>
        </p:spPr>
        <p:txBody>
          <a:bodyPr/>
          <a:lstStyle/>
          <a:p>
            <a:r>
              <a:rPr lang="en-US" dirty="0"/>
              <a:t>PRACTICE!</a:t>
            </a:r>
          </a:p>
        </p:txBody>
      </p:sp>
      <p:sp>
        <p:nvSpPr>
          <p:cNvPr id="5" name="Content Placeholder 4">
            <a:extLst>
              <a:ext uri="{FF2B5EF4-FFF2-40B4-BE49-F238E27FC236}">
                <a16:creationId xmlns:a16="http://schemas.microsoft.com/office/drawing/2014/main" id="{6491CC56-7811-7F25-09DE-83123C98E2DF}"/>
              </a:ext>
            </a:extLst>
          </p:cNvPr>
          <p:cNvSpPr>
            <a:spLocks noGrp="1"/>
          </p:cNvSpPr>
          <p:nvPr>
            <p:ph idx="1"/>
          </p:nvPr>
        </p:nvSpPr>
        <p:spPr>
          <a:xfrm>
            <a:off x="458705" y="1778861"/>
            <a:ext cx="9980695" cy="606405"/>
          </a:xfrm>
        </p:spPr>
        <p:txBody>
          <a:bodyPr/>
          <a:lstStyle/>
          <a:p>
            <a:pPr>
              <a:lnSpc>
                <a:spcPct val="100000"/>
              </a:lnSpc>
            </a:pPr>
            <a:r>
              <a:rPr lang="en-US" sz="2400" dirty="0"/>
              <a:t>Develop utility functions/reporters if you find yourself using code repeatedly  (i.e., create your own primitives)</a:t>
            </a:r>
            <a:endParaRPr lang="en-US" sz="2000" dirty="0"/>
          </a:p>
        </p:txBody>
      </p:sp>
      <p:sp>
        <p:nvSpPr>
          <p:cNvPr id="6" name="Title 5">
            <a:extLst>
              <a:ext uri="{FF2B5EF4-FFF2-40B4-BE49-F238E27FC236}">
                <a16:creationId xmlns:a16="http://schemas.microsoft.com/office/drawing/2014/main" id="{429F19E0-DB68-BA24-9C04-578B310FC91D}"/>
              </a:ext>
            </a:extLst>
          </p:cNvPr>
          <p:cNvSpPr>
            <a:spLocks noGrp="1"/>
          </p:cNvSpPr>
          <p:nvPr>
            <p:ph type="title"/>
          </p:nvPr>
        </p:nvSpPr>
        <p:spPr>
          <a:xfrm>
            <a:off x="0" y="143340"/>
            <a:ext cx="9601200" cy="1398972"/>
          </a:xfrm>
        </p:spPr>
        <p:txBody>
          <a:bodyPr/>
          <a:lstStyle/>
          <a:p>
            <a:r>
              <a:rPr lang="en-US" b="1" dirty="0" err="1"/>
              <a:t>Netlogo</a:t>
            </a:r>
            <a:r>
              <a:rPr lang="en-US" b="1" dirty="0"/>
              <a:t> coding tricks</a:t>
            </a:r>
          </a:p>
        </p:txBody>
      </p:sp>
      <p:sp>
        <p:nvSpPr>
          <p:cNvPr id="17" name="Content Placeholder 4">
            <a:extLst>
              <a:ext uri="{FF2B5EF4-FFF2-40B4-BE49-F238E27FC236}">
                <a16:creationId xmlns:a16="http://schemas.microsoft.com/office/drawing/2014/main" id="{D35C972B-70DC-A897-0A63-93BA2EB40FCA}"/>
              </a:ext>
            </a:extLst>
          </p:cNvPr>
          <p:cNvSpPr txBox="1">
            <a:spLocks/>
          </p:cNvSpPr>
          <p:nvPr/>
        </p:nvSpPr>
        <p:spPr>
          <a:xfrm>
            <a:off x="441285" y="2981546"/>
            <a:ext cx="6511173" cy="2504853"/>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p>
        </p:txBody>
      </p:sp>
      <p:sp>
        <p:nvSpPr>
          <p:cNvPr id="19" name="TextBox 18">
            <a:extLst>
              <a:ext uri="{FF2B5EF4-FFF2-40B4-BE49-F238E27FC236}">
                <a16:creationId xmlns:a16="http://schemas.microsoft.com/office/drawing/2014/main" id="{4B6E5FBE-33D7-B1BA-C84E-3B1F9E7A581E}"/>
              </a:ext>
            </a:extLst>
          </p:cNvPr>
          <p:cNvSpPr txBox="1"/>
          <p:nvPr/>
        </p:nvSpPr>
        <p:spPr>
          <a:xfrm>
            <a:off x="705603" y="3167303"/>
            <a:ext cx="10406897" cy="923330"/>
          </a:xfrm>
          <a:prstGeom prst="rect">
            <a:avLst/>
          </a:prstGeom>
          <a:noFill/>
        </p:spPr>
        <p:txBody>
          <a:bodyPr wrap="square">
            <a:spAutoFit/>
          </a:bodyPr>
          <a:lstStyle/>
          <a:p>
            <a:pPr marL="457200" lvl="1" indent="0">
              <a:buNone/>
            </a:pPr>
            <a:r>
              <a:rPr lang="en-US" dirty="0">
                <a:solidFill>
                  <a:srgbClr val="00B050"/>
                </a:solidFill>
              </a:rPr>
              <a:t>to-report </a:t>
            </a:r>
            <a:r>
              <a:rPr lang="en-US" dirty="0"/>
              <a:t>util-random-range [min-extreme max-extreme] ;generates random integer between two values</a:t>
            </a:r>
          </a:p>
          <a:p>
            <a:pPr marL="457200" lvl="1" indent="0">
              <a:buNone/>
            </a:pPr>
            <a:r>
              <a:rPr lang="en-US" dirty="0">
                <a:solidFill>
                  <a:schemeClr val="accent5">
                    <a:lumMod val="50000"/>
                    <a:lumOff val="50000"/>
                  </a:schemeClr>
                </a:solidFill>
              </a:rPr>
              <a:t>report</a:t>
            </a:r>
            <a:r>
              <a:rPr lang="en-US" dirty="0"/>
              <a:t> </a:t>
            </a:r>
            <a:r>
              <a:rPr lang="en-US" dirty="0">
                <a:solidFill>
                  <a:srgbClr val="7030A0"/>
                </a:solidFill>
              </a:rPr>
              <a:t>random</a:t>
            </a:r>
            <a:r>
              <a:rPr lang="en-US" dirty="0"/>
              <a:t> (max-extreme - min-extreme + 1) + min-extreme </a:t>
            </a:r>
          </a:p>
          <a:p>
            <a:pPr marL="457200" lvl="1" indent="0">
              <a:buNone/>
            </a:pPr>
            <a:r>
              <a:rPr lang="en-US" dirty="0">
                <a:solidFill>
                  <a:srgbClr val="00B050"/>
                </a:solidFill>
              </a:rPr>
              <a:t>end</a:t>
            </a:r>
          </a:p>
        </p:txBody>
      </p:sp>
      <p:sp>
        <p:nvSpPr>
          <p:cNvPr id="21" name="TextBox 20">
            <a:extLst>
              <a:ext uri="{FF2B5EF4-FFF2-40B4-BE49-F238E27FC236}">
                <a16:creationId xmlns:a16="http://schemas.microsoft.com/office/drawing/2014/main" id="{F1A528D7-0302-2EC2-8E5F-A3F5F5B10F06}"/>
              </a:ext>
            </a:extLst>
          </p:cNvPr>
          <p:cNvSpPr txBox="1"/>
          <p:nvPr/>
        </p:nvSpPr>
        <p:spPr>
          <a:xfrm>
            <a:off x="1155788" y="4563069"/>
            <a:ext cx="9067712" cy="923330"/>
          </a:xfrm>
          <a:prstGeom prst="rect">
            <a:avLst/>
          </a:prstGeom>
          <a:noFill/>
        </p:spPr>
        <p:txBody>
          <a:bodyPr wrap="square">
            <a:spAutoFit/>
          </a:bodyPr>
          <a:lstStyle/>
          <a:p>
            <a:r>
              <a:rPr lang="en-US" dirty="0">
                <a:solidFill>
                  <a:srgbClr val="00B050"/>
                </a:solidFill>
              </a:rPr>
              <a:t>to-report</a:t>
            </a:r>
            <a:r>
              <a:rPr lang="en-US" dirty="0"/>
              <a:t> util-frequency [an-item a-list] ;counts number of times an item appears in list</a:t>
            </a:r>
          </a:p>
          <a:p>
            <a:r>
              <a:rPr lang="en-US" dirty="0"/>
              <a:t>    </a:t>
            </a:r>
            <a:r>
              <a:rPr lang="en-US" dirty="0">
                <a:solidFill>
                  <a:schemeClr val="accent5">
                    <a:lumMod val="50000"/>
                    <a:lumOff val="50000"/>
                  </a:schemeClr>
                </a:solidFill>
              </a:rPr>
              <a:t>report</a:t>
            </a:r>
            <a:r>
              <a:rPr lang="en-US" dirty="0"/>
              <a:t> </a:t>
            </a:r>
            <a:r>
              <a:rPr lang="en-US" dirty="0">
                <a:solidFill>
                  <a:srgbClr val="7030A0"/>
                </a:solidFill>
              </a:rPr>
              <a:t>length</a:t>
            </a:r>
            <a:r>
              <a:rPr lang="en-US" dirty="0"/>
              <a:t> (</a:t>
            </a:r>
            <a:r>
              <a:rPr lang="en-US" dirty="0">
                <a:solidFill>
                  <a:srgbClr val="7030A0"/>
                </a:solidFill>
              </a:rPr>
              <a:t>filter</a:t>
            </a:r>
            <a:r>
              <a:rPr lang="en-US" dirty="0"/>
              <a:t> [ </a:t>
            </a:r>
            <a:r>
              <a:rPr lang="en-US" dirty="0" err="1"/>
              <a:t>i</a:t>
            </a:r>
            <a:r>
              <a:rPr lang="en-US" dirty="0"/>
              <a:t> -&gt; </a:t>
            </a:r>
            <a:r>
              <a:rPr lang="en-US" dirty="0" err="1"/>
              <a:t>i</a:t>
            </a:r>
            <a:r>
              <a:rPr lang="en-US" dirty="0"/>
              <a:t> = an-item] a-list)</a:t>
            </a:r>
          </a:p>
          <a:p>
            <a:r>
              <a:rPr lang="en-US" dirty="0">
                <a:solidFill>
                  <a:srgbClr val="00B050"/>
                </a:solidFill>
              </a:rPr>
              <a:t>end</a:t>
            </a:r>
          </a:p>
        </p:txBody>
      </p:sp>
    </p:spTree>
    <p:extLst>
      <p:ext uri="{BB962C8B-B14F-4D97-AF65-F5344CB8AC3E}">
        <p14:creationId xmlns:p14="http://schemas.microsoft.com/office/powerpoint/2010/main" val="6272176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945571-059B-F794-9769-08384D11A6BF}"/>
              </a:ext>
            </a:extLst>
          </p:cNvPr>
          <p:cNvSpPr>
            <a:spLocks noGrp="1"/>
          </p:cNvSpPr>
          <p:nvPr>
            <p:ph type="body" sz="quarter" idx="16"/>
          </p:nvPr>
        </p:nvSpPr>
        <p:spPr>
          <a:xfrm>
            <a:off x="231228" y="986294"/>
            <a:ext cx="4023360" cy="464871"/>
          </a:xfrm>
        </p:spPr>
        <p:txBody>
          <a:bodyPr/>
          <a:lstStyle/>
          <a:p>
            <a:r>
              <a:rPr lang="en-US" dirty="0"/>
              <a:t>PRACTICE!</a:t>
            </a:r>
          </a:p>
        </p:txBody>
      </p:sp>
      <p:sp>
        <p:nvSpPr>
          <p:cNvPr id="5" name="Content Placeholder 4">
            <a:extLst>
              <a:ext uri="{FF2B5EF4-FFF2-40B4-BE49-F238E27FC236}">
                <a16:creationId xmlns:a16="http://schemas.microsoft.com/office/drawing/2014/main" id="{6491CC56-7811-7F25-09DE-83123C98E2DF}"/>
              </a:ext>
            </a:extLst>
          </p:cNvPr>
          <p:cNvSpPr>
            <a:spLocks noGrp="1"/>
          </p:cNvSpPr>
          <p:nvPr>
            <p:ph idx="1"/>
          </p:nvPr>
        </p:nvSpPr>
        <p:spPr>
          <a:xfrm>
            <a:off x="55575" y="1604426"/>
            <a:ext cx="5838895" cy="1285973"/>
          </a:xfrm>
        </p:spPr>
        <p:txBody>
          <a:bodyPr/>
          <a:lstStyle/>
          <a:p>
            <a:pPr marL="0" indent="0">
              <a:lnSpc>
                <a:spcPct val="100000"/>
              </a:lnSpc>
              <a:buNone/>
            </a:pPr>
            <a:r>
              <a:rPr lang="en-US" sz="2400" dirty="0"/>
              <a:t>Brute force coding does work and shouldn’t be ignored (</a:t>
            </a:r>
            <a:r>
              <a:rPr lang="en-US" sz="2400" i="1" dirty="0"/>
              <a:t>but there is probably a primitive or command that will help</a:t>
            </a:r>
            <a:r>
              <a:rPr lang="en-US" sz="2400" dirty="0"/>
              <a:t>)</a:t>
            </a:r>
            <a:endParaRPr lang="en-US" sz="2000" dirty="0"/>
          </a:p>
        </p:txBody>
      </p:sp>
      <p:sp>
        <p:nvSpPr>
          <p:cNvPr id="6" name="Title 5">
            <a:extLst>
              <a:ext uri="{FF2B5EF4-FFF2-40B4-BE49-F238E27FC236}">
                <a16:creationId xmlns:a16="http://schemas.microsoft.com/office/drawing/2014/main" id="{429F19E0-DB68-BA24-9C04-578B310FC91D}"/>
              </a:ext>
            </a:extLst>
          </p:cNvPr>
          <p:cNvSpPr>
            <a:spLocks noGrp="1"/>
          </p:cNvSpPr>
          <p:nvPr>
            <p:ph type="title"/>
          </p:nvPr>
        </p:nvSpPr>
        <p:spPr>
          <a:xfrm>
            <a:off x="0" y="143340"/>
            <a:ext cx="9601200" cy="1398972"/>
          </a:xfrm>
        </p:spPr>
        <p:txBody>
          <a:bodyPr/>
          <a:lstStyle/>
          <a:p>
            <a:r>
              <a:rPr lang="en-US" b="1" dirty="0" err="1"/>
              <a:t>Netlogo</a:t>
            </a:r>
            <a:r>
              <a:rPr lang="en-US" b="1" dirty="0"/>
              <a:t> coding tricks</a:t>
            </a:r>
          </a:p>
        </p:txBody>
      </p:sp>
      <p:sp>
        <p:nvSpPr>
          <p:cNvPr id="17" name="Content Placeholder 4">
            <a:extLst>
              <a:ext uri="{FF2B5EF4-FFF2-40B4-BE49-F238E27FC236}">
                <a16:creationId xmlns:a16="http://schemas.microsoft.com/office/drawing/2014/main" id="{D35C972B-70DC-A897-0A63-93BA2EB40FCA}"/>
              </a:ext>
            </a:extLst>
          </p:cNvPr>
          <p:cNvSpPr txBox="1">
            <a:spLocks/>
          </p:cNvSpPr>
          <p:nvPr/>
        </p:nvSpPr>
        <p:spPr>
          <a:xfrm>
            <a:off x="441285" y="2981546"/>
            <a:ext cx="6511173" cy="2504853"/>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p>
        </p:txBody>
      </p:sp>
      <p:pic>
        <p:nvPicPr>
          <p:cNvPr id="4" name="Picture 3">
            <a:extLst>
              <a:ext uri="{FF2B5EF4-FFF2-40B4-BE49-F238E27FC236}">
                <a16:creationId xmlns:a16="http://schemas.microsoft.com/office/drawing/2014/main" id="{887B7D8B-B144-2B43-32F3-96B2F7D6A9A6}"/>
              </a:ext>
            </a:extLst>
          </p:cNvPr>
          <p:cNvPicPr>
            <a:picLocks noChangeAspect="1"/>
          </p:cNvPicPr>
          <p:nvPr/>
        </p:nvPicPr>
        <p:blipFill>
          <a:blip r:embed="rId2"/>
          <a:stretch>
            <a:fillRect/>
          </a:stretch>
        </p:blipFill>
        <p:spPr>
          <a:xfrm>
            <a:off x="251636" y="2981546"/>
            <a:ext cx="5457934" cy="3206971"/>
          </a:xfrm>
          <a:prstGeom prst="rect">
            <a:avLst/>
          </a:prstGeom>
        </p:spPr>
      </p:pic>
      <p:pic>
        <p:nvPicPr>
          <p:cNvPr id="8" name="Picture 7">
            <a:extLst>
              <a:ext uri="{FF2B5EF4-FFF2-40B4-BE49-F238E27FC236}">
                <a16:creationId xmlns:a16="http://schemas.microsoft.com/office/drawing/2014/main" id="{80E33478-FA67-EF4D-3E74-193F7971C088}"/>
              </a:ext>
            </a:extLst>
          </p:cNvPr>
          <p:cNvPicPr>
            <a:picLocks noChangeAspect="1"/>
          </p:cNvPicPr>
          <p:nvPr/>
        </p:nvPicPr>
        <p:blipFill rotWithShape="1">
          <a:blip r:embed="rId3"/>
          <a:srcRect l="313" r="50000"/>
          <a:stretch/>
        </p:blipFill>
        <p:spPr>
          <a:xfrm>
            <a:off x="6182268" y="2694729"/>
            <a:ext cx="5840340" cy="3468582"/>
          </a:xfrm>
          <a:prstGeom prst="rect">
            <a:avLst/>
          </a:prstGeom>
        </p:spPr>
      </p:pic>
      <p:pic>
        <p:nvPicPr>
          <p:cNvPr id="12" name="Picture 11">
            <a:extLst>
              <a:ext uri="{FF2B5EF4-FFF2-40B4-BE49-F238E27FC236}">
                <a16:creationId xmlns:a16="http://schemas.microsoft.com/office/drawing/2014/main" id="{0CF41CA1-48C2-DCEE-1EF9-21E9DDA03DF1}"/>
              </a:ext>
            </a:extLst>
          </p:cNvPr>
          <p:cNvPicPr>
            <a:picLocks noChangeAspect="1"/>
          </p:cNvPicPr>
          <p:nvPr/>
        </p:nvPicPr>
        <p:blipFill>
          <a:blip r:embed="rId4"/>
          <a:stretch>
            <a:fillRect/>
          </a:stretch>
        </p:blipFill>
        <p:spPr>
          <a:xfrm>
            <a:off x="6096000" y="1295757"/>
            <a:ext cx="5926608" cy="1006657"/>
          </a:xfrm>
          <a:prstGeom prst="rect">
            <a:avLst/>
          </a:prstGeom>
        </p:spPr>
      </p:pic>
      <p:sp>
        <p:nvSpPr>
          <p:cNvPr id="13" name="TextBox 12">
            <a:extLst>
              <a:ext uri="{FF2B5EF4-FFF2-40B4-BE49-F238E27FC236}">
                <a16:creationId xmlns:a16="http://schemas.microsoft.com/office/drawing/2014/main" id="{53EB221E-9D51-9A5E-9809-F97C5CF0720A}"/>
              </a:ext>
            </a:extLst>
          </p:cNvPr>
          <p:cNvSpPr txBox="1"/>
          <p:nvPr/>
        </p:nvSpPr>
        <p:spPr>
          <a:xfrm>
            <a:off x="1922346" y="6454490"/>
            <a:ext cx="1774525" cy="369332"/>
          </a:xfrm>
          <a:prstGeom prst="rect">
            <a:avLst/>
          </a:prstGeom>
          <a:noFill/>
        </p:spPr>
        <p:txBody>
          <a:bodyPr wrap="none" rtlCol="0">
            <a:spAutoFit/>
          </a:bodyPr>
          <a:lstStyle/>
          <a:p>
            <a:r>
              <a:rPr lang="en-US" dirty="0"/>
              <a:t>273 lines of code</a:t>
            </a:r>
          </a:p>
        </p:txBody>
      </p:sp>
      <p:sp>
        <p:nvSpPr>
          <p:cNvPr id="14" name="TextBox 13">
            <a:extLst>
              <a:ext uri="{FF2B5EF4-FFF2-40B4-BE49-F238E27FC236}">
                <a16:creationId xmlns:a16="http://schemas.microsoft.com/office/drawing/2014/main" id="{BC7C4455-F08F-EACC-7F20-0E83E6AADADB}"/>
              </a:ext>
            </a:extLst>
          </p:cNvPr>
          <p:cNvSpPr txBox="1"/>
          <p:nvPr/>
        </p:nvSpPr>
        <p:spPr>
          <a:xfrm>
            <a:off x="8140924" y="6454490"/>
            <a:ext cx="1657505" cy="369332"/>
          </a:xfrm>
          <a:prstGeom prst="rect">
            <a:avLst/>
          </a:prstGeom>
          <a:noFill/>
        </p:spPr>
        <p:txBody>
          <a:bodyPr wrap="none" rtlCol="0">
            <a:spAutoFit/>
          </a:bodyPr>
          <a:lstStyle/>
          <a:p>
            <a:r>
              <a:rPr lang="en-US" dirty="0"/>
              <a:t>30 lines of code</a:t>
            </a:r>
          </a:p>
        </p:txBody>
      </p:sp>
    </p:spTree>
    <p:extLst>
      <p:ext uri="{BB962C8B-B14F-4D97-AF65-F5344CB8AC3E}">
        <p14:creationId xmlns:p14="http://schemas.microsoft.com/office/powerpoint/2010/main" val="2821321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8F5B61-65A3-E81D-0F2F-E94A6AC32006}"/>
              </a:ext>
            </a:extLst>
          </p:cNvPr>
          <p:cNvSpPr>
            <a:spLocks noGrp="1"/>
          </p:cNvSpPr>
          <p:nvPr>
            <p:ph type="body" sz="quarter" idx="16"/>
          </p:nvPr>
        </p:nvSpPr>
        <p:spPr>
          <a:xfrm>
            <a:off x="7219452" y="1541772"/>
            <a:ext cx="4023360" cy="464871"/>
          </a:xfrm>
        </p:spPr>
        <p:txBody>
          <a:bodyPr/>
          <a:lstStyle/>
          <a:p>
            <a:r>
              <a:rPr lang="en-US" dirty="0"/>
              <a:t>RAPID EQUATION GENERATOR</a:t>
            </a:r>
          </a:p>
        </p:txBody>
      </p:sp>
      <p:sp>
        <p:nvSpPr>
          <p:cNvPr id="4" name="Slide Number Placeholder 3">
            <a:extLst>
              <a:ext uri="{FF2B5EF4-FFF2-40B4-BE49-F238E27FC236}">
                <a16:creationId xmlns:a16="http://schemas.microsoft.com/office/drawing/2014/main" id="{0486DB15-96C0-0A7C-0A73-46F8BE30172C}"/>
              </a:ext>
            </a:extLst>
          </p:cNvPr>
          <p:cNvSpPr>
            <a:spLocks noGrp="1"/>
          </p:cNvSpPr>
          <p:nvPr>
            <p:ph type="sldNum" sz="quarter" idx="4"/>
          </p:nvPr>
        </p:nvSpPr>
        <p:spPr/>
        <p:txBody>
          <a:bodyPr/>
          <a:lstStyle/>
          <a:p>
            <a:fld id="{8C2E478F-E849-4A8C-AF1F-CBCC78A7CBFA}" type="slidenum">
              <a:rPr lang="en-US" smtClean="0"/>
              <a:t>15</a:t>
            </a:fld>
            <a:endParaRPr lang="en-US" dirty="0"/>
          </a:p>
        </p:txBody>
      </p:sp>
      <p:sp>
        <p:nvSpPr>
          <p:cNvPr id="5" name="Content Placeholder 4">
            <a:extLst>
              <a:ext uri="{FF2B5EF4-FFF2-40B4-BE49-F238E27FC236}">
                <a16:creationId xmlns:a16="http://schemas.microsoft.com/office/drawing/2014/main" id="{13EB0F03-D211-D2A8-D72B-A2CAAF61D629}"/>
              </a:ext>
            </a:extLst>
          </p:cNvPr>
          <p:cNvSpPr>
            <a:spLocks noGrp="1"/>
          </p:cNvSpPr>
          <p:nvPr>
            <p:ph idx="1"/>
          </p:nvPr>
        </p:nvSpPr>
        <p:spPr>
          <a:xfrm>
            <a:off x="7219452" y="2073807"/>
            <a:ext cx="4646246" cy="2218585"/>
          </a:xfrm>
        </p:spPr>
        <p:txBody>
          <a:bodyPr/>
          <a:lstStyle/>
          <a:p>
            <a:r>
              <a:rPr lang="en-US" sz="1800" dirty="0"/>
              <a:t>Can develop equations quickly for model prototyping (linear or logistic curves)</a:t>
            </a:r>
          </a:p>
          <a:p>
            <a:r>
              <a:rPr lang="en-US" sz="1800" dirty="0"/>
              <a:t>Focus on the modeling not the math</a:t>
            </a:r>
          </a:p>
        </p:txBody>
      </p:sp>
      <p:sp>
        <p:nvSpPr>
          <p:cNvPr id="6" name="Title 5">
            <a:extLst>
              <a:ext uri="{FF2B5EF4-FFF2-40B4-BE49-F238E27FC236}">
                <a16:creationId xmlns:a16="http://schemas.microsoft.com/office/drawing/2014/main" id="{AFF95B89-0C4D-861A-668B-00F2CC5D5D36}"/>
              </a:ext>
            </a:extLst>
          </p:cNvPr>
          <p:cNvSpPr>
            <a:spLocks noGrp="1"/>
          </p:cNvSpPr>
          <p:nvPr>
            <p:ph type="title"/>
          </p:nvPr>
        </p:nvSpPr>
        <p:spPr>
          <a:xfrm>
            <a:off x="1878497" y="280833"/>
            <a:ext cx="9488556" cy="884238"/>
          </a:xfrm>
        </p:spPr>
        <p:txBody>
          <a:bodyPr/>
          <a:lstStyle/>
          <a:p>
            <a:r>
              <a:rPr lang="en-US" sz="4000" b="1" dirty="0"/>
              <a:t>T</a:t>
            </a:r>
            <a:r>
              <a:rPr lang="en-US" dirty="0"/>
              <a:t>oolkit for </a:t>
            </a:r>
            <a:r>
              <a:rPr lang="en-US" sz="4000" b="1" dirty="0"/>
              <a:t>A</a:t>
            </a:r>
            <a:r>
              <a:rPr lang="en-US" dirty="0"/>
              <a:t>pplied </a:t>
            </a:r>
            <a:r>
              <a:rPr lang="en-US" sz="4000" b="1" dirty="0"/>
              <a:t>M</a:t>
            </a:r>
            <a:r>
              <a:rPr lang="en-US" dirty="0"/>
              <a:t>odeling (TAM)</a:t>
            </a:r>
          </a:p>
        </p:txBody>
      </p:sp>
      <p:pic>
        <p:nvPicPr>
          <p:cNvPr id="8" name="Picture 7">
            <a:extLst>
              <a:ext uri="{FF2B5EF4-FFF2-40B4-BE49-F238E27FC236}">
                <a16:creationId xmlns:a16="http://schemas.microsoft.com/office/drawing/2014/main" id="{1F52A073-4715-5FD8-5854-0CA50F8CD7BB}"/>
              </a:ext>
            </a:extLst>
          </p:cNvPr>
          <p:cNvPicPr>
            <a:picLocks noChangeAspect="1"/>
          </p:cNvPicPr>
          <p:nvPr/>
        </p:nvPicPr>
        <p:blipFill>
          <a:blip r:embed="rId2"/>
          <a:stretch>
            <a:fillRect/>
          </a:stretch>
        </p:blipFill>
        <p:spPr>
          <a:xfrm>
            <a:off x="79512" y="2194248"/>
            <a:ext cx="6823190" cy="2469504"/>
          </a:xfrm>
          <a:prstGeom prst="rect">
            <a:avLst/>
          </a:prstGeom>
        </p:spPr>
      </p:pic>
      <p:pic>
        <p:nvPicPr>
          <p:cNvPr id="10" name="Picture 9">
            <a:extLst>
              <a:ext uri="{FF2B5EF4-FFF2-40B4-BE49-F238E27FC236}">
                <a16:creationId xmlns:a16="http://schemas.microsoft.com/office/drawing/2014/main" id="{BC91143D-B7D8-83EC-EF41-F6DCCFB2F0CC}"/>
              </a:ext>
            </a:extLst>
          </p:cNvPr>
          <p:cNvPicPr>
            <a:picLocks noChangeAspect="1"/>
          </p:cNvPicPr>
          <p:nvPr/>
        </p:nvPicPr>
        <p:blipFill>
          <a:blip r:embed="rId3"/>
          <a:stretch>
            <a:fillRect/>
          </a:stretch>
        </p:blipFill>
        <p:spPr>
          <a:xfrm>
            <a:off x="5061666" y="4210234"/>
            <a:ext cx="5138530" cy="2258069"/>
          </a:xfrm>
          <a:prstGeom prst="rect">
            <a:avLst/>
          </a:prstGeom>
        </p:spPr>
      </p:pic>
    </p:spTree>
    <p:extLst>
      <p:ext uri="{BB962C8B-B14F-4D97-AF65-F5344CB8AC3E}">
        <p14:creationId xmlns:p14="http://schemas.microsoft.com/office/powerpoint/2010/main" val="2028338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3A87B3-0A27-4EE9-979E-B69581E476F0}"/>
              </a:ext>
            </a:extLst>
          </p:cNvPr>
          <p:cNvSpPr>
            <a:spLocks noGrp="1"/>
          </p:cNvSpPr>
          <p:nvPr>
            <p:ph type="title"/>
          </p:nvPr>
        </p:nvSpPr>
        <p:spPr>
          <a:xfrm>
            <a:off x="640080" y="325369"/>
            <a:ext cx="4368602" cy="1956841"/>
          </a:xfrm>
        </p:spPr>
        <p:txBody>
          <a:bodyPr vert="horz" lIns="91440" tIns="45720" rIns="91440" bIns="45720" rtlCol="0" anchor="b">
            <a:normAutofit/>
          </a:bodyPr>
          <a:lstStyle/>
          <a:p>
            <a:pPr>
              <a:lnSpc>
                <a:spcPct val="90000"/>
              </a:lnSpc>
              <a:spcBef>
                <a:spcPct val="0"/>
              </a:spcBef>
            </a:pPr>
            <a:r>
              <a:rPr lang="en-US" dirty="0"/>
              <a:t>Overview</a:t>
            </a:r>
            <a:endParaRPr lang="en-US"/>
          </a:p>
        </p:txBody>
      </p:sp>
      <p:sp>
        <p:nvSpPr>
          <p:cNvPr id="1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F3C89A40-EEAA-43AB-9A3A-B2CFDE450F1B}"/>
              </a:ext>
            </a:extLst>
          </p:cNvPr>
          <p:cNvSpPr>
            <a:spLocks noGrp="1"/>
          </p:cNvSpPr>
          <p:nvPr>
            <p:ph type="body" sz="quarter" idx="15"/>
          </p:nvPr>
        </p:nvSpPr>
        <p:spPr>
          <a:xfrm>
            <a:off x="640080" y="2872899"/>
            <a:ext cx="4243589" cy="3320668"/>
          </a:xfrm>
        </p:spPr>
        <p:txBody>
          <a:bodyPr vert="horz" lIns="91440" tIns="45720" rIns="91440" bIns="45720" rtlCol="0">
            <a:normAutofit/>
          </a:bodyPr>
          <a:lstStyle/>
          <a:p>
            <a:pPr indent="-228600">
              <a:lnSpc>
                <a:spcPct val="90000"/>
              </a:lnSpc>
              <a:buFont typeface="Arial" panose="020B0604020202020204" pitchFamily="34" charset="0"/>
              <a:buChar char="•"/>
            </a:pPr>
            <a:r>
              <a:rPr lang="en-US" sz="2200" b="1" dirty="0"/>
              <a:t>DESIGN</a:t>
            </a:r>
            <a:r>
              <a:rPr lang="en-US" sz="2200" dirty="0"/>
              <a:t> </a:t>
            </a:r>
          </a:p>
          <a:p>
            <a:pPr lvl="1">
              <a:lnSpc>
                <a:spcPct val="90000"/>
              </a:lnSpc>
            </a:pPr>
            <a:r>
              <a:rPr lang="en-US" sz="2000" dirty="0"/>
              <a:t>Emergence </a:t>
            </a:r>
          </a:p>
          <a:p>
            <a:pPr lvl="1">
              <a:lnSpc>
                <a:spcPct val="90000"/>
              </a:lnSpc>
            </a:pPr>
            <a:r>
              <a:rPr lang="en-US" sz="2000" dirty="0"/>
              <a:t>Sensing </a:t>
            </a:r>
          </a:p>
          <a:p>
            <a:pPr lvl="1">
              <a:lnSpc>
                <a:spcPct val="90000"/>
              </a:lnSpc>
            </a:pPr>
            <a:r>
              <a:rPr lang="en-US" sz="2000" dirty="0"/>
              <a:t>Interactions</a:t>
            </a:r>
          </a:p>
          <a:p>
            <a:pPr indent="-228600">
              <a:lnSpc>
                <a:spcPct val="90000"/>
              </a:lnSpc>
              <a:buFont typeface="Arial" panose="020B0604020202020204" pitchFamily="34" charset="0"/>
              <a:buChar char="•"/>
            </a:pPr>
            <a:r>
              <a:rPr lang="en-US" sz="2200" b="1" dirty="0"/>
              <a:t>PROGRAMMING TIPS</a:t>
            </a:r>
          </a:p>
          <a:p>
            <a:pPr indent="-228600">
              <a:lnSpc>
                <a:spcPct val="90000"/>
              </a:lnSpc>
              <a:buFont typeface="Arial" panose="020B0604020202020204" pitchFamily="34" charset="0"/>
              <a:buChar char="•"/>
            </a:pPr>
            <a:endParaRPr lang="en-US" sz="2200" dirty="0"/>
          </a:p>
        </p:txBody>
      </p:sp>
      <p:pic>
        <p:nvPicPr>
          <p:cNvPr id="9" name="Picture Placeholder 8" descr="A picture containing stationary&#10;&#10;Description automatically generated">
            <a:extLst>
              <a:ext uri="{FF2B5EF4-FFF2-40B4-BE49-F238E27FC236}">
                <a16:creationId xmlns:a16="http://schemas.microsoft.com/office/drawing/2014/main" id="{64580F8D-4D1B-9D63-F6F5-9D153E9BE481}"/>
              </a:ext>
            </a:extLst>
          </p:cNvPr>
          <p:cNvPicPr>
            <a:picLocks noGrp="1" noChangeAspect="1"/>
          </p:cNvPicPr>
          <p:nvPr>
            <p:ph type="pic" sz="quarter" idx="13"/>
          </p:nvPr>
        </p:nvPicPr>
        <p:blipFill rotWithShape="1">
          <a:blip r:embed="rId2"/>
          <a:srcRect r="2" b="12517"/>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8C2E478F-E849-4A8C-AF1F-CBCC78A7CBFA}" type="slidenum">
              <a:rPr lang="en-US">
                <a:solidFill>
                  <a:srgbClr val="FFFFFF"/>
                </a:solidFill>
                <a:latin typeface="Calibri" panose="020F0502020204030204"/>
              </a:rPr>
              <a:pPr>
                <a:spcAft>
                  <a:spcPts val="600"/>
                </a:spcAft>
                <a:defRPr/>
              </a:pPr>
              <a:t>2</a:t>
            </a:fld>
            <a:endParaRPr lang="en-US">
              <a:solidFill>
                <a:srgbClr val="FFFFFF"/>
              </a:solidFill>
              <a:latin typeface="Calibri" panose="020F0502020204030204"/>
            </a:endParaRPr>
          </a:p>
        </p:txBody>
      </p:sp>
    </p:spTree>
    <p:extLst>
      <p:ext uri="{BB962C8B-B14F-4D97-AF65-F5344CB8AC3E}">
        <p14:creationId xmlns:p14="http://schemas.microsoft.com/office/powerpoint/2010/main" val="1649098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8184087" y="1224287"/>
            <a:ext cx="3017520" cy="884238"/>
          </a:xfrm>
        </p:spPr>
        <p:txBody>
          <a:bodyPr/>
          <a:lstStyle/>
          <a:p>
            <a:r>
              <a:rPr lang="en-US" b="1" dirty="0"/>
              <a:t>Design</a:t>
            </a:r>
          </a:p>
        </p:txBody>
      </p:sp>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8219101" y="2152985"/>
            <a:ext cx="3017520" cy="464871"/>
          </a:xfrm>
        </p:spPr>
        <p:txBody>
          <a:bodyPr/>
          <a:lstStyle/>
          <a:p>
            <a:r>
              <a:rPr lang="en-US" dirty="0"/>
              <a:t>SETTING UP YOUR MODEL</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8098183" y="2825363"/>
            <a:ext cx="4093817" cy="2970562"/>
          </a:xfrm>
        </p:spPr>
        <p:txBody>
          <a:bodyPr>
            <a:normAutofit/>
          </a:bodyPr>
          <a:lstStyle/>
          <a:p>
            <a:pPr marL="0" indent="0">
              <a:lnSpc>
                <a:spcPct val="100000"/>
              </a:lnSpc>
              <a:buNone/>
            </a:pPr>
            <a:r>
              <a:rPr lang="en-US" sz="2000" dirty="0">
                <a:cs typeface="Biome Light" panose="020B0303030204020804" pitchFamily="34" charset="0"/>
              </a:rPr>
              <a:t>Model design requires careful thinking about how agents interact, sense each other, and the potential emergent properties</a:t>
            </a:r>
          </a:p>
          <a:p>
            <a:pPr marL="0" indent="0">
              <a:lnSpc>
                <a:spcPct val="100000"/>
              </a:lnSpc>
              <a:buNone/>
            </a:pPr>
            <a:r>
              <a:rPr lang="en-US" sz="2000" dirty="0">
                <a:cs typeface="Biome Light" panose="020B0303030204020804" pitchFamily="34" charset="0"/>
              </a:rPr>
              <a:t>Design concepts should be documented prior to building model (conceptual models, pseudocode, </a:t>
            </a:r>
            <a:r>
              <a:rPr lang="en-US" sz="2000" dirty="0" err="1">
                <a:cs typeface="Biome Light" panose="020B0303030204020804" pitchFamily="34" charset="0"/>
              </a:rPr>
              <a:t>etc</a:t>
            </a:r>
            <a:r>
              <a:rPr lang="en-US" sz="2000" dirty="0">
                <a:cs typeface="Biome Light" panose="020B0303030204020804" pitchFamily="34" charset="0"/>
              </a:rPr>
              <a:t>). </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a:t>
            </a:fld>
            <a:endParaRPr lang="en-US" dirty="0"/>
          </a:p>
        </p:txBody>
      </p:sp>
      <p:pic>
        <p:nvPicPr>
          <p:cNvPr id="6" name="Picture 5">
            <a:extLst>
              <a:ext uri="{FF2B5EF4-FFF2-40B4-BE49-F238E27FC236}">
                <a16:creationId xmlns:a16="http://schemas.microsoft.com/office/drawing/2014/main" id="{A2A6018F-52DD-0AF8-962E-7081AEC69C4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790" y="458438"/>
            <a:ext cx="2747927" cy="2747927"/>
          </a:xfrm>
          <a:prstGeom prst="rect">
            <a:avLst/>
          </a:prstGeom>
        </p:spPr>
      </p:pic>
      <p:grpSp>
        <p:nvGrpSpPr>
          <p:cNvPr id="11" name="Content Placeholder 24">
            <a:extLst>
              <a:ext uri="{FF2B5EF4-FFF2-40B4-BE49-F238E27FC236}">
                <a16:creationId xmlns:a16="http://schemas.microsoft.com/office/drawing/2014/main" id="{CB912FF0-8ED6-00C7-6356-70690CC351BB}"/>
              </a:ext>
            </a:extLst>
          </p:cNvPr>
          <p:cNvGrpSpPr>
            <a:grpSpLocks noGrp="1"/>
          </p:cNvGrpSpPr>
          <p:nvPr/>
        </p:nvGrpSpPr>
        <p:grpSpPr>
          <a:xfrm>
            <a:off x="2823717" y="612037"/>
            <a:ext cx="4945898" cy="2335563"/>
            <a:chOff x="304800" y="2894279"/>
            <a:chExt cx="7970900" cy="3880264"/>
          </a:xfrm>
        </p:grpSpPr>
        <p:sp>
          <p:nvSpPr>
            <p:cNvPr id="12" name="Freeform 14">
              <a:extLst>
                <a:ext uri="{FF2B5EF4-FFF2-40B4-BE49-F238E27FC236}">
                  <a16:creationId xmlns:a16="http://schemas.microsoft.com/office/drawing/2014/main" id="{BFAA1FE7-1FA8-DAF0-A759-00FC31A9C145}"/>
                </a:ext>
              </a:extLst>
            </p:cNvPr>
            <p:cNvSpPr/>
            <p:nvPr/>
          </p:nvSpPr>
          <p:spPr>
            <a:xfrm>
              <a:off x="3094100" y="3406519"/>
              <a:ext cx="1676400" cy="874497"/>
            </a:xfrm>
            <a:custGeom>
              <a:avLst/>
              <a:gdLst>
                <a:gd name="connsiteX0" fmla="*/ 0 w 995655"/>
                <a:gd name="connsiteY0" fmla="*/ 446311 h 569697"/>
                <a:gd name="connsiteX1" fmla="*/ 218661 w 995655"/>
                <a:gd name="connsiteY1" fmla="*/ 8990 h 569697"/>
                <a:gd name="connsiteX2" fmla="*/ 407504 w 995655"/>
                <a:gd name="connsiteY2" fmla="*/ 177955 h 569697"/>
                <a:gd name="connsiteX3" fmla="*/ 636104 w 995655"/>
                <a:gd name="connsiteY3" fmla="*/ 496007 h 569697"/>
                <a:gd name="connsiteX4" fmla="*/ 964095 w 995655"/>
                <a:gd name="connsiteY4" fmla="*/ 565581 h 569697"/>
                <a:gd name="connsiteX5" fmla="*/ 964095 w 995655"/>
                <a:gd name="connsiteY5" fmla="*/ 555642 h 569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5655" h="569697">
                  <a:moveTo>
                    <a:pt x="0" y="446311"/>
                  </a:moveTo>
                  <a:cubicBezTo>
                    <a:pt x="75372" y="250013"/>
                    <a:pt x="150744" y="53716"/>
                    <a:pt x="218661" y="8990"/>
                  </a:cubicBezTo>
                  <a:cubicBezTo>
                    <a:pt x="286578" y="-35736"/>
                    <a:pt x="337930" y="96786"/>
                    <a:pt x="407504" y="177955"/>
                  </a:cubicBezTo>
                  <a:cubicBezTo>
                    <a:pt x="477078" y="259124"/>
                    <a:pt x="543339" y="431403"/>
                    <a:pt x="636104" y="496007"/>
                  </a:cubicBezTo>
                  <a:cubicBezTo>
                    <a:pt x="728869" y="560611"/>
                    <a:pt x="909430" y="555642"/>
                    <a:pt x="964095" y="565581"/>
                  </a:cubicBezTo>
                  <a:cubicBezTo>
                    <a:pt x="1018760" y="575520"/>
                    <a:pt x="991427" y="565581"/>
                    <a:pt x="964095" y="555642"/>
                  </a:cubicBezTo>
                </a:path>
              </a:pathLst>
            </a:cu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5">
              <a:extLst>
                <a:ext uri="{FF2B5EF4-FFF2-40B4-BE49-F238E27FC236}">
                  <a16:creationId xmlns:a16="http://schemas.microsoft.com/office/drawing/2014/main" id="{624A7164-1C31-E984-CBF2-AA83322EAC94}"/>
                </a:ext>
              </a:extLst>
            </p:cNvPr>
            <p:cNvSpPr/>
            <p:nvPr/>
          </p:nvSpPr>
          <p:spPr>
            <a:xfrm>
              <a:off x="3631051" y="3333294"/>
              <a:ext cx="43581" cy="364574"/>
            </a:xfrm>
            <a:custGeom>
              <a:avLst/>
              <a:gdLst>
                <a:gd name="connsiteX0" fmla="*/ 43581 w 43581"/>
                <a:gd name="connsiteY0" fmla="*/ 364574 h 364574"/>
                <a:gd name="connsiteX1" fmla="*/ 3825 w 43581"/>
                <a:gd name="connsiteY1" fmla="*/ 26644 h 364574"/>
                <a:gd name="connsiteX2" fmla="*/ 3825 w 43581"/>
                <a:gd name="connsiteY2" fmla="*/ 46522 h 364574"/>
              </a:gdLst>
              <a:ahLst/>
              <a:cxnLst>
                <a:cxn ang="0">
                  <a:pos x="connsiteX0" y="connsiteY0"/>
                </a:cxn>
                <a:cxn ang="0">
                  <a:pos x="connsiteX1" y="connsiteY1"/>
                </a:cxn>
                <a:cxn ang="0">
                  <a:pos x="connsiteX2" y="connsiteY2"/>
                </a:cxn>
              </a:cxnLst>
              <a:rect l="l" t="t" r="r" b="b"/>
              <a:pathLst>
                <a:path w="43581" h="364574">
                  <a:moveTo>
                    <a:pt x="43581" y="364574"/>
                  </a:moveTo>
                  <a:cubicBezTo>
                    <a:pt x="27016" y="222113"/>
                    <a:pt x="10451" y="79653"/>
                    <a:pt x="3825" y="26644"/>
                  </a:cubicBezTo>
                  <a:cubicBezTo>
                    <a:pt x="-2801" y="-26365"/>
                    <a:pt x="512" y="10078"/>
                    <a:pt x="3825" y="46522"/>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6">
              <a:extLst>
                <a:ext uri="{FF2B5EF4-FFF2-40B4-BE49-F238E27FC236}">
                  <a16:creationId xmlns:a16="http://schemas.microsoft.com/office/drawing/2014/main" id="{2B4CEBA4-818D-A7FB-4510-1C7D0EE14C09}"/>
                </a:ext>
              </a:extLst>
            </p:cNvPr>
            <p:cNvSpPr/>
            <p:nvPr/>
          </p:nvSpPr>
          <p:spPr>
            <a:xfrm>
              <a:off x="3779900" y="3383262"/>
              <a:ext cx="43581" cy="364574"/>
            </a:xfrm>
            <a:custGeom>
              <a:avLst/>
              <a:gdLst>
                <a:gd name="connsiteX0" fmla="*/ 43581 w 43581"/>
                <a:gd name="connsiteY0" fmla="*/ 364574 h 364574"/>
                <a:gd name="connsiteX1" fmla="*/ 3825 w 43581"/>
                <a:gd name="connsiteY1" fmla="*/ 26644 h 364574"/>
                <a:gd name="connsiteX2" fmla="*/ 3825 w 43581"/>
                <a:gd name="connsiteY2" fmla="*/ 46522 h 364574"/>
              </a:gdLst>
              <a:ahLst/>
              <a:cxnLst>
                <a:cxn ang="0">
                  <a:pos x="connsiteX0" y="connsiteY0"/>
                </a:cxn>
                <a:cxn ang="0">
                  <a:pos x="connsiteX1" y="connsiteY1"/>
                </a:cxn>
                <a:cxn ang="0">
                  <a:pos x="connsiteX2" y="connsiteY2"/>
                </a:cxn>
              </a:cxnLst>
              <a:rect l="l" t="t" r="r" b="b"/>
              <a:pathLst>
                <a:path w="43581" h="364574">
                  <a:moveTo>
                    <a:pt x="43581" y="364574"/>
                  </a:moveTo>
                  <a:cubicBezTo>
                    <a:pt x="27016" y="222113"/>
                    <a:pt x="10451" y="79653"/>
                    <a:pt x="3825" y="26644"/>
                  </a:cubicBezTo>
                  <a:cubicBezTo>
                    <a:pt x="-2801" y="-26365"/>
                    <a:pt x="512" y="10078"/>
                    <a:pt x="3825" y="46522"/>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7">
              <a:extLst>
                <a:ext uri="{FF2B5EF4-FFF2-40B4-BE49-F238E27FC236}">
                  <a16:creationId xmlns:a16="http://schemas.microsoft.com/office/drawing/2014/main" id="{3F7B7687-DA01-A964-6A77-9F0F8966A2C6}"/>
                </a:ext>
              </a:extLst>
            </p:cNvPr>
            <p:cNvSpPr/>
            <p:nvPr/>
          </p:nvSpPr>
          <p:spPr>
            <a:xfrm>
              <a:off x="3888719" y="3623086"/>
              <a:ext cx="43581" cy="364574"/>
            </a:xfrm>
            <a:custGeom>
              <a:avLst/>
              <a:gdLst>
                <a:gd name="connsiteX0" fmla="*/ 43581 w 43581"/>
                <a:gd name="connsiteY0" fmla="*/ 364574 h 364574"/>
                <a:gd name="connsiteX1" fmla="*/ 3825 w 43581"/>
                <a:gd name="connsiteY1" fmla="*/ 26644 h 364574"/>
                <a:gd name="connsiteX2" fmla="*/ 3825 w 43581"/>
                <a:gd name="connsiteY2" fmla="*/ 46522 h 364574"/>
              </a:gdLst>
              <a:ahLst/>
              <a:cxnLst>
                <a:cxn ang="0">
                  <a:pos x="connsiteX0" y="connsiteY0"/>
                </a:cxn>
                <a:cxn ang="0">
                  <a:pos x="connsiteX1" y="connsiteY1"/>
                </a:cxn>
                <a:cxn ang="0">
                  <a:pos x="connsiteX2" y="connsiteY2"/>
                </a:cxn>
              </a:cxnLst>
              <a:rect l="l" t="t" r="r" b="b"/>
              <a:pathLst>
                <a:path w="43581" h="364574">
                  <a:moveTo>
                    <a:pt x="43581" y="364574"/>
                  </a:moveTo>
                  <a:cubicBezTo>
                    <a:pt x="27016" y="222113"/>
                    <a:pt x="10451" y="79653"/>
                    <a:pt x="3825" y="26644"/>
                  </a:cubicBezTo>
                  <a:cubicBezTo>
                    <a:pt x="-2801" y="-26365"/>
                    <a:pt x="512" y="10078"/>
                    <a:pt x="3825" y="46522"/>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31">
              <a:extLst>
                <a:ext uri="{FF2B5EF4-FFF2-40B4-BE49-F238E27FC236}">
                  <a16:creationId xmlns:a16="http://schemas.microsoft.com/office/drawing/2014/main" id="{F9F9606F-F7DD-66B3-15AC-F8078B5320FD}"/>
                </a:ext>
              </a:extLst>
            </p:cNvPr>
            <p:cNvGrpSpPr/>
            <p:nvPr/>
          </p:nvGrpSpPr>
          <p:grpSpPr>
            <a:xfrm>
              <a:off x="6218300" y="2894279"/>
              <a:ext cx="2057400" cy="1550581"/>
              <a:chOff x="4419600" y="650711"/>
              <a:chExt cx="2057400" cy="1550581"/>
            </a:xfrm>
          </p:grpSpPr>
          <p:sp>
            <p:nvSpPr>
              <p:cNvPr id="22" name="Freeform 24">
                <a:extLst>
                  <a:ext uri="{FF2B5EF4-FFF2-40B4-BE49-F238E27FC236}">
                    <a16:creationId xmlns:a16="http://schemas.microsoft.com/office/drawing/2014/main" id="{94C63D2B-811E-7A51-FFCE-B18794328A8F}"/>
                  </a:ext>
                </a:extLst>
              </p:cNvPr>
              <p:cNvSpPr/>
              <p:nvPr/>
            </p:nvSpPr>
            <p:spPr>
              <a:xfrm>
                <a:off x="4419600" y="783641"/>
                <a:ext cx="2057400" cy="1414441"/>
              </a:xfrm>
              <a:custGeom>
                <a:avLst/>
                <a:gdLst>
                  <a:gd name="connsiteX0" fmla="*/ 0 w 995655"/>
                  <a:gd name="connsiteY0" fmla="*/ 446311 h 569697"/>
                  <a:gd name="connsiteX1" fmla="*/ 218661 w 995655"/>
                  <a:gd name="connsiteY1" fmla="*/ 8990 h 569697"/>
                  <a:gd name="connsiteX2" fmla="*/ 407504 w 995655"/>
                  <a:gd name="connsiteY2" fmla="*/ 177955 h 569697"/>
                  <a:gd name="connsiteX3" fmla="*/ 636104 w 995655"/>
                  <a:gd name="connsiteY3" fmla="*/ 496007 h 569697"/>
                  <a:gd name="connsiteX4" fmla="*/ 964095 w 995655"/>
                  <a:gd name="connsiteY4" fmla="*/ 565581 h 569697"/>
                  <a:gd name="connsiteX5" fmla="*/ 964095 w 995655"/>
                  <a:gd name="connsiteY5" fmla="*/ 555642 h 569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5655" h="569697">
                    <a:moveTo>
                      <a:pt x="0" y="446311"/>
                    </a:moveTo>
                    <a:cubicBezTo>
                      <a:pt x="75372" y="250013"/>
                      <a:pt x="150744" y="53716"/>
                      <a:pt x="218661" y="8990"/>
                    </a:cubicBezTo>
                    <a:cubicBezTo>
                      <a:pt x="286578" y="-35736"/>
                      <a:pt x="337930" y="96786"/>
                      <a:pt x="407504" y="177955"/>
                    </a:cubicBezTo>
                    <a:cubicBezTo>
                      <a:pt x="477078" y="259124"/>
                      <a:pt x="543339" y="431403"/>
                      <a:pt x="636104" y="496007"/>
                    </a:cubicBezTo>
                    <a:cubicBezTo>
                      <a:pt x="728869" y="560611"/>
                      <a:pt x="909430" y="555642"/>
                      <a:pt x="964095" y="565581"/>
                    </a:cubicBezTo>
                    <a:cubicBezTo>
                      <a:pt x="1018760" y="575520"/>
                      <a:pt x="991427" y="565581"/>
                      <a:pt x="964095" y="555642"/>
                    </a:cubicBezTo>
                  </a:path>
                </a:pathLst>
              </a:cu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5">
                <a:extLst>
                  <a:ext uri="{FF2B5EF4-FFF2-40B4-BE49-F238E27FC236}">
                    <a16:creationId xmlns:a16="http://schemas.microsoft.com/office/drawing/2014/main" id="{EEA3A9C6-60BF-F8E8-F05E-0D0D6BA3E695}"/>
                  </a:ext>
                </a:extLst>
              </p:cNvPr>
              <p:cNvSpPr/>
              <p:nvPr/>
            </p:nvSpPr>
            <p:spPr>
              <a:xfrm>
                <a:off x="5379906" y="1023478"/>
                <a:ext cx="53486" cy="796814"/>
              </a:xfrm>
              <a:custGeom>
                <a:avLst/>
                <a:gdLst>
                  <a:gd name="connsiteX0" fmla="*/ 43581 w 43581"/>
                  <a:gd name="connsiteY0" fmla="*/ 364574 h 364574"/>
                  <a:gd name="connsiteX1" fmla="*/ 3825 w 43581"/>
                  <a:gd name="connsiteY1" fmla="*/ 26644 h 364574"/>
                  <a:gd name="connsiteX2" fmla="*/ 3825 w 43581"/>
                  <a:gd name="connsiteY2" fmla="*/ 46522 h 364574"/>
                </a:gdLst>
                <a:ahLst/>
                <a:cxnLst>
                  <a:cxn ang="0">
                    <a:pos x="connsiteX0" y="connsiteY0"/>
                  </a:cxn>
                  <a:cxn ang="0">
                    <a:pos x="connsiteX1" y="connsiteY1"/>
                  </a:cxn>
                  <a:cxn ang="0">
                    <a:pos x="connsiteX2" y="connsiteY2"/>
                  </a:cxn>
                </a:cxnLst>
                <a:rect l="l" t="t" r="r" b="b"/>
                <a:pathLst>
                  <a:path w="43581" h="364574">
                    <a:moveTo>
                      <a:pt x="43581" y="364574"/>
                    </a:moveTo>
                    <a:cubicBezTo>
                      <a:pt x="27016" y="222113"/>
                      <a:pt x="10451" y="79653"/>
                      <a:pt x="3825" y="26644"/>
                    </a:cubicBezTo>
                    <a:cubicBezTo>
                      <a:pt x="-2801" y="-26365"/>
                      <a:pt x="512" y="10078"/>
                      <a:pt x="3825" y="46522"/>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6">
                <a:extLst>
                  <a:ext uri="{FF2B5EF4-FFF2-40B4-BE49-F238E27FC236}">
                    <a16:creationId xmlns:a16="http://schemas.microsoft.com/office/drawing/2014/main" id="{8FA5BC22-8471-6BD6-6BC9-38104AC2464D}"/>
                  </a:ext>
                </a:extLst>
              </p:cNvPr>
              <p:cNvSpPr/>
              <p:nvPr/>
            </p:nvSpPr>
            <p:spPr>
              <a:xfrm>
                <a:off x="5484262" y="1049771"/>
                <a:ext cx="45719" cy="770521"/>
              </a:xfrm>
              <a:custGeom>
                <a:avLst/>
                <a:gdLst>
                  <a:gd name="connsiteX0" fmla="*/ 43581 w 43581"/>
                  <a:gd name="connsiteY0" fmla="*/ 364574 h 364574"/>
                  <a:gd name="connsiteX1" fmla="*/ 3825 w 43581"/>
                  <a:gd name="connsiteY1" fmla="*/ 26644 h 364574"/>
                  <a:gd name="connsiteX2" fmla="*/ 3825 w 43581"/>
                  <a:gd name="connsiteY2" fmla="*/ 46522 h 364574"/>
                </a:gdLst>
                <a:ahLst/>
                <a:cxnLst>
                  <a:cxn ang="0">
                    <a:pos x="connsiteX0" y="connsiteY0"/>
                  </a:cxn>
                  <a:cxn ang="0">
                    <a:pos x="connsiteX1" y="connsiteY1"/>
                  </a:cxn>
                  <a:cxn ang="0">
                    <a:pos x="connsiteX2" y="connsiteY2"/>
                  </a:cxn>
                </a:cxnLst>
                <a:rect l="l" t="t" r="r" b="b"/>
                <a:pathLst>
                  <a:path w="43581" h="364574">
                    <a:moveTo>
                      <a:pt x="43581" y="364574"/>
                    </a:moveTo>
                    <a:cubicBezTo>
                      <a:pt x="27016" y="222113"/>
                      <a:pt x="10451" y="79653"/>
                      <a:pt x="3825" y="26644"/>
                    </a:cubicBezTo>
                    <a:cubicBezTo>
                      <a:pt x="-2801" y="-26365"/>
                      <a:pt x="512" y="10078"/>
                      <a:pt x="3825" y="46522"/>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7">
                <a:extLst>
                  <a:ext uri="{FF2B5EF4-FFF2-40B4-BE49-F238E27FC236}">
                    <a16:creationId xmlns:a16="http://schemas.microsoft.com/office/drawing/2014/main" id="{BC92665F-3315-792F-E3B2-D59398850C36}"/>
                  </a:ext>
                </a:extLst>
              </p:cNvPr>
              <p:cNvSpPr/>
              <p:nvPr/>
            </p:nvSpPr>
            <p:spPr>
              <a:xfrm>
                <a:off x="5589530" y="1229084"/>
                <a:ext cx="45719" cy="819808"/>
              </a:xfrm>
              <a:custGeom>
                <a:avLst/>
                <a:gdLst>
                  <a:gd name="connsiteX0" fmla="*/ 43581 w 43581"/>
                  <a:gd name="connsiteY0" fmla="*/ 364574 h 364574"/>
                  <a:gd name="connsiteX1" fmla="*/ 3825 w 43581"/>
                  <a:gd name="connsiteY1" fmla="*/ 26644 h 364574"/>
                  <a:gd name="connsiteX2" fmla="*/ 3825 w 43581"/>
                  <a:gd name="connsiteY2" fmla="*/ 46522 h 364574"/>
                </a:gdLst>
                <a:ahLst/>
                <a:cxnLst>
                  <a:cxn ang="0">
                    <a:pos x="connsiteX0" y="connsiteY0"/>
                  </a:cxn>
                  <a:cxn ang="0">
                    <a:pos x="connsiteX1" y="connsiteY1"/>
                  </a:cxn>
                  <a:cxn ang="0">
                    <a:pos x="connsiteX2" y="connsiteY2"/>
                  </a:cxn>
                </a:cxnLst>
                <a:rect l="l" t="t" r="r" b="b"/>
                <a:pathLst>
                  <a:path w="43581" h="364574">
                    <a:moveTo>
                      <a:pt x="43581" y="364574"/>
                    </a:moveTo>
                    <a:cubicBezTo>
                      <a:pt x="27016" y="222113"/>
                      <a:pt x="10451" y="79653"/>
                      <a:pt x="3825" y="26644"/>
                    </a:cubicBezTo>
                    <a:cubicBezTo>
                      <a:pt x="-2801" y="-26365"/>
                      <a:pt x="512" y="10078"/>
                      <a:pt x="3825" y="46522"/>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8">
                <a:extLst>
                  <a:ext uri="{FF2B5EF4-FFF2-40B4-BE49-F238E27FC236}">
                    <a16:creationId xmlns:a16="http://schemas.microsoft.com/office/drawing/2014/main" id="{FFA93AC7-EFD4-992E-0942-A8DC0F929B4F}"/>
                  </a:ext>
                </a:extLst>
              </p:cNvPr>
              <p:cNvSpPr/>
              <p:nvPr/>
            </p:nvSpPr>
            <p:spPr>
              <a:xfrm>
                <a:off x="5257800" y="703625"/>
                <a:ext cx="45719" cy="735667"/>
              </a:xfrm>
              <a:custGeom>
                <a:avLst/>
                <a:gdLst>
                  <a:gd name="connsiteX0" fmla="*/ 43581 w 43581"/>
                  <a:gd name="connsiteY0" fmla="*/ 364574 h 364574"/>
                  <a:gd name="connsiteX1" fmla="*/ 3825 w 43581"/>
                  <a:gd name="connsiteY1" fmla="*/ 26644 h 364574"/>
                  <a:gd name="connsiteX2" fmla="*/ 3825 w 43581"/>
                  <a:gd name="connsiteY2" fmla="*/ 46522 h 364574"/>
                </a:gdLst>
                <a:ahLst/>
                <a:cxnLst>
                  <a:cxn ang="0">
                    <a:pos x="connsiteX0" y="connsiteY0"/>
                  </a:cxn>
                  <a:cxn ang="0">
                    <a:pos x="connsiteX1" y="connsiteY1"/>
                  </a:cxn>
                  <a:cxn ang="0">
                    <a:pos x="connsiteX2" y="connsiteY2"/>
                  </a:cxn>
                </a:cxnLst>
                <a:rect l="l" t="t" r="r" b="b"/>
                <a:pathLst>
                  <a:path w="43581" h="364574">
                    <a:moveTo>
                      <a:pt x="43581" y="364574"/>
                    </a:moveTo>
                    <a:cubicBezTo>
                      <a:pt x="27016" y="222113"/>
                      <a:pt x="10451" y="79653"/>
                      <a:pt x="3825" y="26644"/>
                    </a:cubicBezTo>
                    <a:cubicBezTo>
                      <a:pt x="-2801" y="-26365"/>
                      <a:pt x="512" y="10078"/>
                      <a:pt x="3825" y="46522"/>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9">
                <a:extLst>
                  <a:ext uri="{FF2B5EF4-FFF2-40B4-BE49-F238E27FC236}">
                    <a16:creationId xmlns:a16="http://schemas.microsoft.com/office/drawing/2014/main" id="{4695D30D-4748-0C9B-141F-CA8C9EFC2C1D}"/>
                  </a:ext>
                </a:extLst>
              </p:cNvPr>
              <p:cNvSpPr/>
              <p:nvPr/>
            </p:nvSpPr>
            <p:spPr>
              <a:xfrm>
                <a:off x="5113166" y="650711"/>
                <a:ext cx="45719" cy="559981"/>
              </a:xfrm>
              <a:custGeom>
                <a:avLst/>
                <a:gdLst>
                  <a:gd name="connsiteX0" fmla="*/ 43581 w 43581"/>
                  <a:gd name="connsiteY0" fmla="*/ 364574 h 364574"/>
                  <a:gd name="connsiteX1" fmla="*/ 3825 w 43581"/>
                  <a:gd name="connsiteY1" fmla="*/ 26644 h 364574"/>
                  <a:gd name="connsiteX2" fmla="*/ 3825 w 43581"/>
                  <a:gd name="connsiteY2" fmla="*/ 46522 h 364574"/>
                </a:gdLst>
                <a:ahLst/>
                <a:cxnLst>
                  <a:cxn ang="0">
                    <a:pos x="connsiteX0" y="connsiteY0"/>
                  </a:cxn>
                  <a:cxn ang="0">
                    <a:pos x="connsiteX1" y="connsiteY1"/>
                  </a:cxn>
                  <a:cxn ang="0">
                    <a:pos x="connsiteX2" y="connsiteY2"/>
                  </a:cxn>
                </a:cxnLst>
                <a:rect l="l" t="t" r="r" b="b"/>
                <a:pathLst>
                  <a:path w="43581" h="364574">
                    <a:moveTo>
                      <a:pt x="43581" y="364574"/>
                    </a:moveTo>
                    <a:cubicBezTo>
                      <a:pt x="27016" y="222113"/>
                      <a:pt x="10451" y="79653"/>
                      <a:pt x="3825" y="26644"/>
                    </a:cubicBezTo>
                    <a:cubicBezTo>
                      <a:pt x="-2801" y="-26365"/>
                      <a:pt x="512" y="10078"/>
                      <a:pt x="3825" y="46522"/>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30">
                <a:extLst>
                  <a:ext uri="{FF2B5EF4-FFF2-40B4-BE49-F238E27FC236}">
                    <a16:creationId xmlns:a16="http://schemas.microsoft.com/office/drawing/2014/main" id="{BE3C877B-076F-FF42-4216-9B7AF18B5815}"/>
                  </a:ext>
                </a:extLst>
              </p:cNvPr>
              <p:cNvSpPr/>
              <p:nvPr/>
            </p:nvSpPr>
            <p:spPr>
              <a:xfrm>
                <a:off x="5734164" y="1429384"/>
                <a:ext cx="53486" cy="771908"/>
              </a:xfrm>
              <a:custGeom>
                <a:avLst/>
                <a:gdLst>
                  <a:gd name="connsiteX0" fmla="*/ 43581 w 43581"/>
                  <a:gd name="connsiteY0" fmla="*/ 364574 h 364574"/>
                  <a:gd name="connsiteX1" fmla="*/ 3825 w 43581"/>
                  <a:gd name="connsiteY1" fmla="*/ 26644 h 364574"/>
                  <a:gd name="connsiteX2" fmla="*/ 3825 w 43581"/>
                  <a:gd name="connsiteY2" fmla="*/ 46522 h 364574"/>
                </a:gdLst>
                <a:ahLst/>
                <a:cxnLst>
                  <a:cxn ang="0">
                    <a:pos x="connsiteX0" y="connsiteY0"/>
                  </a:cxn>
                  <a:cxn ang="0">
                    <a:pos x="connsiteX1" y="connsiteY1"/>
                  </a:cxn>
                  <a:cxn ang="0">
                    <a:pos x="connsiteX2" y="connsiteY2"/>
                  </a:cxn>
                </a:cxnLst>
                <a:rect l="l" t="t" r="r" b="b"/>
                <a:pathLst>
                  <a:path w="43581" h="364574">
                    <a:moveTo>
                      <a:pt x="43581" y="364574"/>
                    </a:moveTo>
                    <a:cubicBezTo>
                      <a:pt x="27016" y="222113"/>
                      <a:pt x="10451" y="79653"/>
                      <a:pt x="3825" y="26644"/>
                    </a:cubicBezTo>
                    <a:cubicBezTo>
                      <a:pt x="-2801" y="-26365"/>
                      <a:pt x="512" y="10078"/>
                      <a:pt x="3825" y="46522"/>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31">
                <a:extLst>
                  <a:ext uri="{FF2B5EF4-FFF2-40B4-BE49-F238E27FC236}">
                    <a16:creationId xmlns:a16="http://schemas.microsoft.com/office/drawing/2014/main" id="{5E659784-5534-BFD8-C41A-BCF8B843E27E}"/>
                  </a:ext>
                </a:extLst>
              </p:cNvPr>
              <p:cNvSpPr/>
              <p:nvPr/>
            </p:nvSpPr>
            <p:spPr>
              <a:xfrm flipH="1">
                <a:off x="5006485" y="675790"/>
                <a:ext cx="45719" cy="218591"/>
              </a:xfrm>
              <a:custGeom>
                <a:avLst/>
                <a:gdLst>
                  <a:gd name="connsiteX0" fmla="*/ 43581 w 43581"/>
                  <a:gd name="connsiteY0" fmla="*/ 364574 h 364574"/>
                  <a:gd name="connsiteX1" fmla="*/ 3825 w 43581"/>
                  <a:gd name="connsiteY1" fmla="*/ 26644 h 364574"/>
                  <a:gd name="connsiteX2" fmla="*/ 3825 w 43581"/>
                  <a:gd name="connsiteY2" fmla="*/ 46522 h 364574"/>
                </a:gdLst>
                <a:ahLst/>
                <a:cxnLst>
                  <a:cxn ang="0">
                    <a:pos x="connsiteX0" y="connsiteY0"/>
                  </a:cxn>
                  <a:cxn ang="0">
                    <a:pos x="connsiteX1" y="connsiteY1"/>
                  </a:cxn>
                  <a:cxn ang="0">
                    <a:pos x="connsiteX2" y="connsiteY2"/>
                  </a:cxn>
                </a:cxnLst>
                <a:rect l="l" t="t" r="r" b="b"/>
                <a:pathLst>
                  <a:path w="43581" h="364574">
                    <a:moveTo>
                      <a:pt x="43581" y="364574"/>
                    </a:moveTo>
                    <a:cubicBezTo>
                      <a:pt x="27016" y="222113"/>
                      <a:pt x="10451" y="79653"/>
                      <a:pt x="3825" y="26644"/>
                    </a:cubicBezTo>
                    <a:cubicBezTo>
                      <a:pt x="-2801" y="-26365"/>
                      <a:pt x="512" y="10078"/>
                      <a:pt x="3825" y="46522"/>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32">
                <a:extLst>
                  <a:ext uri="{FF2B5EF4-FFF2-40B4-BE49-F238E27FC236}">
                    <a16:creationId xmlns:a16="http://schemas.microsoft.com/office/drawing/2014/main" id="{9C0F6639-3639-D4D4-CF88-E58A752EAACD}"/>
                  </a:ext>
                </a:extLst>
              </p:cNvPr>
              <p:cNvSpPr/>
              <p:nvPr/>
            </p:nvSpPr>
            <p:spPr>
              <a:xfrm flipH="1">
                <a:off x="4732165" y="675791"/>
                <a:ext cx="45719" cy="399438"/>
              </a:xfrm>
              <a:custGeom>
                <a:avLst/>
                <a:gdLst>
                  <a:gd name="connsiteX0" fmla="*/ 43581 w 43581"/>
                  <a:gd name="connsiteY0" fmla="*/ 364574 h 364574"/>
                  <a:gd name="connsiteX1" fmla="*/ 3825 w 43581"/>
                  <a:gd name="connsiteY1" fmla="*/ 26644 h 364574"/>
                  <a:gd name="connsiteX2" fmla="*/ 3825 w 43581"/>
                  <a:gd name="connsiteY2" fmla="*/ 46522 h 364574"/>
                </a:gdLst>
                <a:ahLst/>
                <a:cxnLst>
                  <a:cxn ang="0">
                    <a:pos x="connsiteX0" y="connsiteY0"/>
                  </a:cxn>
                  <a:cxn ang="0">
                    <a:pos x="connsiteX1" y="connsiteY1"/>
                  </a:cxn>
                  <a:cxn ang="0">
                    <a:pos x="connsiteX2" y="connsiteY2"/>
                  </a:cxn>
                </a:cxnLst>
                <a:rect l="l" t="t" r="r" b="b"/>
                <a:pathLst>
                  <a:path w="43581" h="364574">
                    <a:moveTo>
                      <a:pt x="43581" y="364574"/>
                    </a:moveTo>
                    <a:cubicBezTo>
                      <a:pt x="27016" y="222113"/>
                      <a:pt x="10451" y="79653"/>
                      <a:pt x="3825" y="26644"/>
                    </a:cubicBezTo>
                    <a:cubicBezTo>
                      <a:pt x="-2801" y="-26365"/>
                      <a:pt x="512" y="10078"/>
                      <a:pt x="3825" y="46522"/>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Freeform 19">
              <a:extLst>
                <a:ext uri="{FF2B5EF4-FFF2-40B4-BE49-F238E27FC236}">
                  <a16:creationId xmlns:a16="http://schemas.microsoft.com/office/drawing/2014/main" id="{AA137F0B-F8ED-882C-303A-2B9C8E3D08F0}"/>
                </a:ext>
              </a:extLst>
            </p:cNvPr>
            <p:cNvSpPr/>
            <p:nvPr/>
          </p:nvSpPr>
          <p:spPr>
            <a:xfrm>
              <a:off x="304800" y="3916754"/>
              <a:ext cx="1447800" cy="301103"/>
            </a:xfrm>
            <a:custGeom>
              <a:avLst/>
              <a:gdLst>
                <a:gd name="connsiteX0" fmla="*/ 0 w 995655"/>
                <a:gd name="connsiteY0" fmla="*/ 446311 h 569697"/>
                <a:gd name="connsiteX1" fmla="*/ 218661 w 995655"/>
                <a:gd name="connsiteY1" fmla="*/ 8990 h 569697"/>
                <a:gd name="connsiteX2" fmla="*/ 407504 w 995655"/>
                <a:gd name="connsiteY2" fmla="*/ 177955 h 569697"/>
                <a:gd name="connsiteX3" fmla="*/ 636104 w 995655"/>
                <a:gd name="connsiteY3" fmla="*/ 496007 h 569697"/>
                <a:gd name="connsiteX4" fmla="*/ 964095 w 995655"/>
                <a:gd name="connsiteY4" fmla="*/ 565581 h 569697"/>
                <a:gd name="connsiteX5" fmla="*/ 964095 w 995655"/>
                <a:gd name="connsiteY5" fmla="*/ 555642 h 569697"/>
                <a:gd name="connsiteX0" fmla="*/ 0 w 995655"/>
                <a:gd name="connsiteY0" fmla="*/ 314616 h 438002"/>
                <a:gd name="connsiteX1" fmla="*/ 189145 w 995655"/>
                <a:gd name="connsiteY1" fmla="*/ 29952 h 438002"/>
                <a:gd name="connsiteX2" fmla="*/ 407504 w 995655"/>
                <a:gd name="connsiteY2" fmla="*/ 46260 h 438002"/>
                <a:gd name="connsiteX3" fmla="*/ 636104 w 995655"/>
                <a:gd name="connsiteY3" fmla="*/ 364312 h 438002"/>
                <a:gd name="connsiteX4" fmla="*/ 964095 w 995655"/>
                <a:gd name="connsiteY4" fmla="*/ 433886 h 438002"/>
                <a:gd name="connsiteX5" fmla="*/ 964095 w 995655"/>
                <a:gd name="connsiteY5" fmla="*/ 423947 h 438002"/>
                <a:gd name="connsiteX0" fmla="*/ 0 w 995655"/>
                <a:gd name="connsiteY0" fmla="*/ 277249 h 400635"/>
                <a:gd name="connsiteX1" fmla="*/ 189145 w 995655"/>
                <a:gd name="connsiteY1" fmla="*/ 104534 h 400635"/>
                <a:gd name="connsiteX2" fmla="*/ 407504 w 995655"/>
                <a:gd name="connsiteY2" fmla="*/ 8893 h 400635"/>
                <a:gd name="connsiteX3" fmla="*/ 636104 w 995655"/>
                <a:gd name="connsiteY3" fmla="*/ 326945 h 400635"/>
                <a:gd name="connsiteX4" fmla="*/ 964095 w 995655"/>
                <a:gd name="connsiteY4" fmla="*/ 396519 h 400635"/>
                <a:gd name="connsiteX5" fmla="*/ 964095 w 995655"/>
                <a:gd name="connsiteY5" fmla="*/ 386580 h 400635"/>
                <a:gd name="connsiteX0" fmla="*/ 0 w 995655"/>
                <a:gd name="connsiteY0" fmla="*/ 184926 h 308312"/>
                <a:gd name="connsiteX1" fmla="*/ 189145 w 995655"/>
                <a:gd name="connsiteY1" fmla="*/ 12211 h 308312"/>
                <a:gd name="connsiteX2" fmla="*/ 386998 w 995655"/>
                <a:gd name="connsiteY2" fmla="*/ 38695 h 308312"/>
                <a:gd name="connsiteX3" fmla="*/ 636104 w 995655"/>
                <a:gd name="connsiteY3" fmla="*/ 234622 h 308312"/>
                <a:gd name="connsiteX4" fmla="*/ 964095 w 995655"/>
                <a:gd name="connsiteY4" fmla="*/ 304196 h 308312"/>
                <a:gd name="connsiteX5" fmla="*/ 964095 w 995655"/>
                <a:gd name="connsiteY5" fmla="*/ 294257 h 308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5655" h="308312">
                  <a:moveTo>
                    <a:pt x="0" y="184926"/>
                  </a:moveTo>
                  <a:cubicBezTo>
                    <a:pt x="75372" y="-11372"/>
                    <a:pt x="124645" y="36583"/>
                    <a:pt x="189145" y="12211"/>
                  </a:cubicBezTo>
                  <a:cubicBezTo>
                    <a:pt x="253645" y="-12161"/>
                    <a:pt x="312505" y="1627"/>
                    <a:pt x="386998" y="38695"/>
                  </a:cubicBezTo>
                  <a:cubicBezTo>
                    <a:pt x="461491" y="75763"/>
                    <a:pt x="539921" y="190372"/>
                    <a:pt x="636104" y="234622"/>
                  </a:cubicBezTo>
                  <a:cubicBezTo>
                    <a:pt x="732287" y="278872"/>
                    <a:pt x="909430" y="294257"/>
                    <a:pt x="964095" y="304196"/>
                  </a:cubicBezTo>
                  <a:cubicBezTo>
                    <a:pt x="1018760" y="314135"/>
                    <a:pt x="991427" y="304196"/>
                    <a:pt x="964095" y="294257"/>
                  </a:cubicBezTo>
                </a:path>
              </a:pathLst>
            </a:cu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20">
              <a:extLst>
                <a:ext uri="{FF2B5EF4-FFF2-40B4-BE49-F238E27FC236}">
                  <a16:creationId xmlns:a16="http://schemas.microsoft.com/office/drawing/2014/main" id="{1DC4E3EE-891B-4DA3-D93F-B2FC8A3D8B12}"/>
                </a:ext>
              </a:extLst>
            </p:cNvPr>
            <p:cNvSpPr/>
            <p:nvPr/>
          </p:nvSpPr>
          <p:spPr>
            <a:xfrm>
              <a:off x="947813" y="3911460"/>
              <a:ext cx="45719" cy="182287"/>
            </a:xfrm>
            <a:custGeom>
              <a:avLst/>
              <a:gdLst>
                <a:gd name="connsiteX0" fmla="*/ 43581 w 43581"/>
                <a:gd name="connsiteY0" fmla="*/ 364574 h 364574"/>
                <a:gd name="connsiteX1" fmla="*/ 3825 w 43581"/>
                <a:gd name="connsiteY1" fmla="*/ 26644 h 364574"/>
                <a:gd name="connsiteX2" fmla="*/ 3825 w 43581"/>
                <a:gd name="connsiteY2" fmla="*/ 46522 h 364574"/>
              </a:gdLst>
              <a:ahLst/>
              <a:cxnLst>
                <a:cxn ang="0">
                  <a:pos x="connsiteX0" y="connsiteY0"/>
                </a:cxn>
                <a:cxn ang="0">
                  <a:pos x="connsiteX1" y="connsiteY1"/>
                </a:cxn>
                <a:cxn ang="0">
                  <a:pos x="connsiteX2" y="connsiteY2"/>
                </a:cxn>
              </a:cxnLst>
              <a:rect l="l" t="t" r="r" b="b"/>
              <a:pathLst>
                <a:path w="43581" h="364574">
                  <a:moveTo>
                    <a:pt x="43581" y="364574"/>
                  </a:moveTo>
                  <a:cubicBezTo>
                    <a:pt x="27016" y="222113"/>
                    <a:pt x="10451" y="79653"/>
                    <a:pt x="3825" y="26644"/>
                  </a:cubicBezTo>
                  <a:cubicBezTo>
                    <a:pt x="-2801" y="-26365"/>
                    <a:pt x="512" y="10078"/>
                    <a:pt x="3825" y="46522"/>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21">
              <a:extLst>
                <a:ext uri="{FF2B5EF4-FFF2-40B4-BE49-F238E27FC236}">
                  <a16:creationId xmlns:a16="http://schemas.microsoft.com/office/drawing/2014/main" id="{8EF7BA31-28CB-2368-5E2A-273C594D76EF}"/>
                </a:ext>
              </a:extLst>
            </p:cNvPr>
            <p:cNvSpPr/>
            <p:nvPr/>
          </p:nvSpPr>
          <p:spPr>
            <a:xfrm>
              <a:off x="1060838" y="3843766"/>
              <a:ext cx="45719" cy="246991"/>
            </a:xfrm>
            <a:custGeom>
              <a:avLst/>
              <a:gdLst>
                <a:gd name="connsiteX0" fmla="*/ 43581 w 43581"/>
                <a:gd name="connsiteY0" fmla="*/ 364574 h 364574"/>
                <a:gd name="connsiteX1" fmla="*/ 3825 w 43581"/>
                <a:gd name="connsiteY1" fmla="*/ 26644 h 364574"/>
                <a:gd name="connsiteX2" fmla="*/ 3825 w 43581"/>
                <a:gd name="connsiteY2" fmla="*/ 46522 h 364574"/>
              </a:gdLst>
              <a:ahLst/>
              <a:cxnLst>
                <a:cxn ang="0">
                  <a:pos x="connsiteX0" y="connsiteY0"/>
                </a:cxn>
                <a:cxn ang="0">
                  <a:pos x="connsiteX1" y="connsiteY1"/>
                </a:cxn>
                <a:cxn ang="0">
                  <a:pos x="connsiteX2" y="connsiteY2"/>
                </a:cxn>
              </a:cxnLst>
              <a:rect l="l" t="t" r="r" b="b"/>
              <a:pathLst>
                <a:path w="43581" h="364574">
                  <a:moveTo>
                    <a:pt x="43581" y="364574"/>
                  </a:moveTo>
                  <a:cubicBezTo>
                    <a:pt x="27016" y="222113"/>
                    <a:pt x="10451" y="79653"/>
                    <a:pt x="3825" y="26644"/>
                  </a:cubicBezTo>
                  <a:cubicBezTo>
                    <a:pt x="-2801" y="-26365"/>
                    <a:pt x="512" y="10078"/>
                    <a:pt x="3825" y="46522"/>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3" descr="C:\Users\todd\Desktop\Picture4.png">
              <a:extLst>
                <a:ext uri="{FF2B5EF4-FFF2-40B4-BE49-F238E27FC236}">
                  <a16:creationId xmlns:a16="http://schemas.microsoft.com/office/drawing/2014/main" id="{C9BA1A54-CD1C-A6F4-1F96-1709095F324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44359" y="3533149"/>
              <a:ext cx="2338951" cy="307957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C:\Users\todd\Desktop\Picture4.png">
              <a:extLst>
                <a:ext uri="{FF2B5EF4-FFF2-40B4-BE49-F238E27FC236}">
                  <a16:creationId xmlns:a16="http://schemas.microsoft.com/office/drawing/2014/main" id="{F99993F3-C33E-E01C-9BE8-E418DBE4ECC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35375" y="3352800"/>
              <a:ext cx="2598825" cy="3421743"/>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Picture 30">
            <a:extLst>
              <a:ext uri="{FF2B5EF4-FFF2-40B4-BE49-F238E27FC236}">
                <a16:creationId xmlns:a16="http://schemas.microsoft.com/office/drawing/2014/main" id="{66F8EE0C-996C-037B-E333-3D9FE26ACD30}"/>
              </a:ext>
            </a:extLst>
          </p:cNvPr>
          <p:cNvPicPr>
            <a:picLocks noChangeAspect="1"/>
          </p:cNvPicPr>
          <p:nvPr/>
        </p:nvPicPr>
        <p:blipFill>
          <a:blip r:embed="rId6"/>
          <a:stretch>
            <a:fillRect/>
          </a:stretch>
        </p:blipFill>
        <p:spPr>
          <a:xfrm>
            <a:off x="426853" y="3437260"/>
            <a:ext cx="3495033" cy="2855550"/>
          </a:xfrm>
          <a:prstGeom prst="rect">
            <a:avLst/>
          </a:prstGeom>
        </p:spPr>
      </p:pic>
      <p:grpSp>
        <p:nvGrpSpPr>
          <p:cNvPr id="33" name="Group 32">
            <a:extLst>
              <a:ext uri="{FF2B5EF4-FFF2-40B4-BE49-F238E27FC236}">
                <a16:creationId xmlns:a16="http://schemas.microsoft.com/office/drawing/2014/main" id="{71AE0194-4FD7-C708-EADC-43FA1F93FA84}"/>
              </a:ext>
            </a:extLst>
          </p:cNvPr>
          <p:cNvGrpSpPr/>
          <p:nvPr/>
        </p:nvGrpSpPr>
        <p:grpSpPr>
          <a:xfrm>
            <a:off x="4093819" y="3275401"/>
            <a:ext cx="3758595" cy="2970562"/>
            <a:chOff x="5929552" y="2721182"/>
            <a:chExt cx="4323721" cy="3661346"/>
          </a:xfrm>
        </p:grpSpPr>
        <p:pic>
          <p:nvPicPr>
            <p:cNvPr id="34" name="Picture 2">
              <a:extLst>
                <a:ext uri="{FF2B5EF4-FFF2-40B4-BE49-F238E27FC236}">
                  <a16:creationId xmlns:a16="http://schemas.microsoft.com/office/drawing/2014/main" id="{C3A4999C-A76C-E87A-6A1E-B50215C21E0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29552" y="2721182"/>
              <a:ext cx="4323721" cy="3661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
              <a:extLst>
                <a:ext uri="{FF2B5EF4-FFF2-40B4-BE49-F238E27FC236}">
                  <a16:creationId xmlns:a16="http://schemas.microsoft.com/office/drawing/2014/main" id="{31209078-54E6-F7B4-2DDF-5E34A56C991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74181" y="3124821"/>
              <a:ext cx="3074160" cy="2796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325373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88C06-889B-3EC2-9B13-BD1D60618CCA}"/>
              </a:ext>
            </a:extLst>
          </p:cNvPr>
          <p:cNvSpPr>
            <a:spLocks noGrp="1"/>
          </p:cNvSpPr>
          <p:nvPr>
            <p:ph type="title"/>
          </p:nvPr>
        </p:nvSpPr>
        <p:spPr>
          <a:xfrm>
            <a:off x="594519" y="-249847"/>
            <a:ext cx="11002962" cy="1623218"/>
          </a:xfrm>
        </p:spPr>
        <p:txBody>
          <a:bodyPr/>
          <a:lstStyle/>
          <a:p>
            <a:r>
              <a:rPr lang="en-US" b="1" dirty="0"/>
              <a:t>Emergence</a:t>
            </a:r>
          </a:p>
        </p:txBody>
      </p:sp>
      <p:sp>
        <p:nvSpPr>
          <p:cNvPr id="5" name="Text Placeholder 4">
            <a:extLst>
              <a:ext uri="{FF2B5EF4-FFF2-40B4-BE49-F238E27FC236}">
                <a16:creationId xmlns:a16="http://schemas.microsoft.com/office/drawing/2014/main" id="{3D4C610C-CC07-165C-0745-A4DFAAD33C08}"/>
              </a:ext>
            </a:extLst>
          </p:cNvPr>
          <p:cNvSpPr>
            <a:spLocks noGrp="1"/>
          </p:cNvSpPr>
          <p:nvPr>
            <p:ph type="body" idx="1"/>
          </p:nvPr>
        </p:nvSpPr>
        <p:spPr/>
        <p:txBody>
          <a:bodyPr/>
          <a:lstStyle/>
          <a:p>
            <a:r>
              <a:rPr lang="en-US" dirty="0"/>
              <a:t>What is an emergent property?</a:t>
            </a:r>
          </a:p>
        </p:txBody>
      </p:sp>
      <p:sp>
        <p:nvSpPr>
          <p:cNvPr id="6" name="Content Placeholder 5">
            <a:extLst>
              <a:ext uri="{FF2B5EF4-FFF2-40B4-BE49-F238E27FC236}">
                <a16:creationId xmlns:a16="http://schemas.microsoft.com/office/drawing/2014/main" id="{EAECDFE2-8D28-D167-D022-B6B9C6B84B8D}"/>
              </a:ext>
            </a:extLst>
          </p:cNvPr>
          <p:cNvSpPr>
            <a:spLocks noGrp="1"/>
          </p:cNvSpPr>
          <p:nvPr>
            <p:ph sz="half" idx="2"/>
          </p:nvPr>
        </p:nvSpPr>
        <p:spPr/>
        <p:txBody>
          <a:bodyPr/>
          <a:lstStyle/>
          <a:p>
            <a:r>
              <a:rPr lang="en-US" sz="1800" dirty="0"/>
              <a:t>More than the sum of individual properties</a:t>
            </a:r>
          </a:p>
          <a:p>
            <a:r>
              <a:rPr lang="en-US" sz="1800" dirty="0"/>
              <a:t>Different type of results than individual properties</a:t>
            </a:r>
          </a:p>
          <a:p>
            <a:r>
              <a:rPr lang="en-US" sz="1800" dirty="0"/>
              <a:t>Cannot easily be predicted from interactions</a:t>
            </a:r>
          </a:p>
        </p:txBody>
      </p:sp>
      <p:sp>
        <p:nvSpPr>
          <p:cNvPr id="8" name="Content Placeholder 7">
            <a:extLst>
              <a:ext uri="{FF2B5EF4-FFF2-40B4-BE49-F238E27FC236}">
                <a16:creationId xmlns:a16="http://schemas.microsoft.com/office/drawing/2014/main" id="{2083B0DA-5488-E5D0-3ED3-DA1A1B9B16A4}"/>
              </a:ext>
            </a:extLst>
          </p:cNvPr>
          <p:cNvSpPr>
            <a:spLocks noGrp="1"/>
          </p:cNvSpPr>
          <p:nvPr>
            <p:ph sz="quarter" idx="4"/>
          </p:nvPr>
        </p:nvSpPr>
        <p:spPr/>
        <p:txBody>
          <a:bodyPr/>
          <a:lstStyle/>
          <a:p>
            <a:r>
              <a:rPr lang="en-US" dirty="0">
                <a:hlinkClick r:id="rId2"/>
              </a:rPr>
              <a:t>https://www.youtube.com/watch?v=CipO1XGh4QM</a:t>
            </a:r>
            <a:endParaRPr lang="en-US" dirty="0"/>
          </a:p>
          <a:p>
            <a:endParaRPr lang="en-US" dirty="0"/>
          </a:p>
        </p:txBody>
      </p:sp>
      <p:sp>
        <p:nvSpPr>
          <p:cNvPr id="9" name="Slide Number Placeholder 8">
            <a:extLst>
              <a:ext uri="{FF2B5EF4-FFF2-40B4-BE49-F238E27FC236}">
                <a16:creationId xmlns:a16="http://schemas.microsoft.com/office/drawing/2014/main" id="{CE7D724F-111B-EA36-C16D-EB7DBE68D2ED}"/>
              </a:ext>
            </a:extLst>
          </p:cNvPr>
          <p:cNvSpPr>
            <a:spLocks noGrp="1"/>
          </p:cNvSpPr>
          <p:nvPr>
            <p:ph type="sldNum" sz="quarter" idx="12"/>
          </p:nvPr>
        </p:nvSpPr>
        <p:spPr/>
        <p:txBody>
          <a:bodyPr/>
          <a:lstStyle/>
          <a:p>
            <a:fld id="{8C2E478F-E849-4A8C-AF1F-CBCC78A7CBFA}" type="slidenum">
              <a:rPr lang="en-US" smtClean="0"/>
              <a:t>4</a:t>
            </a:fld>
            <a:endParaRPr lang="en-US" dirty="0"/>
          </a:p>
        </p:txBody>
      </p:sp>
      <p:sp>
        <p:nvSpPr>
          <p:cNvPr id="11" name="Text Placeholder 9">
            <a:extLst>
              <a:ext uri="{FF2B5EF4-FFF2-40B4-BE49-F238E27FC236}">
                <a16:creationId xmlns:a16="http://schemas.microsoft.com/office/drawing/2014/main" id="{8FEB1A3F-936C-C8DB-D397-8E717671323A}"/>
              </a:ext>
            </a:extLst>
          </p:cNvPr>
          <p:cNvSpPr txBox="1">
            <a:spLocks/>
          </p:cNvSpPr>
          <p:nvPr/>
        </p:nvSpPr>
        <p:spPr>
          <a:xfrm>
            <a:off x="4587240" y="814663"/>
            <a:ext cx="3017520" cy="464871"/>
          </a:xfrm>
          <a:prstGeom prst="rect">
            <a:avLst/>
          </a:prstGeom>
          <a:gradFill>
            <a:gsLst>
              <a:gs pos="0">
                <a:schemeClr val="accent5"/>
              </a:gs>
              <a:gs pos="100000">
                <a:schemeClr val="accent2">
                  <a:lumMod val="97000"/>
                  <a:lumOff val="3000"/>
                </a:schemeClr>
              </a:gs>
              <a:gs pos="50000">
                <a:schemeClr val="accent1"/>
              </a:gs>
            </a:gsLst>
            <a:path path="circle">
              <a:fillToRect l="100000" t="100000"/>
            </a:path>
          </a:gradFill>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12" name="Picture 11">
            <a:extLst>
              <a:ext uri="{FF2B5EF4-FFF2-40B4-BE49-F238E27FC236}">
                <a16:creationId xmlns:a16="http://schemas.microsoft.com/office/drawing/2014/main" id="{BE91B051-A3DC-C314-5DDA-33636B89881C}"/>
              </a:ext>
            </a:extLst>
          </p:cNvPr>
          <p:cNvPicPr>
            <a:picLocks noChangeAspect="1"/>
          </p:cNvPicPr>
          <p:nvPr/>
        </p:nvPicPr>
        <p:blipFill>
          <a:blip r:embed="rId3"/>
          <a:stretch>
            <a:fillRect/>
          </a:stretch>
        </p:blipFill>
        <p:spPr>
          <a:xfrm>
            <a:off x="469107" y="1496013"/>
            <a:ext cx="3383346" cy="2368342"/>
          </a:xfrm>
          <a:prstGeom prst="rect">
            <a:avLst/>
          </a:prstGeom>
          <a:ln>
            <a:solidFill>
              <a:schemeClr val="tx1"/>
            </a:solidFill>
          </a:ln>
        </p:spPr>
      </p:pic>
      <p:pic>
        <p:nvPicPr>
          <p:cNvPr id="1032" name="Picture 8">
            <a:extLst>
              <a:ext uri="{FF2B5EF4-FFF2-40B4-BE49-F238E27FC236}">
                <a16:creationId xmlns:a16="http://schemas.microsoft.com/office/drawing/2014/main" id="{849BC093-BCE3-0647-9858-B9139C5AAE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4327" y="1545649"/>
            <a:ext cx="3383346" cy="225556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DA0CDC4C-57E2-4023-9BCD-987B689B8FA3}"/>
              </a:ext>
            </a:extLst>
          </p:cNvPr>
          <p:cNvPicPr>
            <a:picLocks noChangeAspect="1"/>
          </p:cNvPicPr>
          <p:nvPr/>
        </p:nvPicPr>
        <p:blipFill>
          <a:blip r:embed="rId5"/>
          <a:stretch>
            <a:fillRect/>
          </a:stretch>
        </p:blipFill>
        <p:spPr>
          <a:xfrm>
            <a:off x="8339547" y="1572936"/>
            <a:ext cx="3104122" cy="2270444"/>
          </a:xfrm>
          <a:prstGeom prst="rect">
            <a:avLst/>
          </a:prstGeom>
          <a:ln>
            <a:solidFill>
              <a:schemeClr val="tx1"/>
            </a:solidFill>
          </a:ln>
        </p:spPr>
      </p:pic>
    </p:spTree>
    <p:extLst>
      <p:ext uri="{BB962C8B-B14F-4D97-AF65-F5344CB8AC3E}">
        <p14:creationId xmlns:p14="http://schemas.microsoft.com/office/powerpoint/2010/main" val="3026709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945571-059B-F794-9769-08384D11A6BF}"/>
              </a:ext>
            </a:extLst>
          </p:cNvPr>
          <p:cNvSpPr>
            <a:spLocks noGrp="1"/>
          </p:cNvSpPr>
          <p:nvPr>
            <p:ph type="body" sz="quarter" idx="16"/>
          </p:nvPr>
        </p:nvSpPr>
        <p:spPr>
          <a:xfrm>
            <a:off x="6435744" y="1052150"/>
            <a:ext cx="4023360" cy="464871"/>
          </a:xfrm>
        </p:spPr>
        <p:txBody>
          <a:bodyPr/>
          <a:lstStyle/>
          <a:p>
            <a:r>
              <a:rPr lang="en-US" dirty="0"/>
              <a:t>Gathering information</a:t>
            </a:r>
          </a:p>
        </p:txBody>
      </p:sp>
      <p:sp>
        <p:nvSpPr>
          <p:cNvPr id="4" name="Slide Number Placeholder 3">
            <a:extLst>
              <a:ext uri="{FF2B5EF4-FFF2-40B4-BE49-F238E27FC236}">
                <a16:creationId xmlns:a16="http://schemas.microsoft.com/office/drawing/2014/main" id="{5DD14B91-CCF7-AC84-1110-EBA6E953603C}"/>
              </a:ext>
            </a:extLst>
          </p:cNvPr>
          <p:cNvSpPr>
            <a:spLocks noGrp="1"/>
          </p:cNvSpPr>
          <p:nvPr>
            <p:ph type="sldNum" sz="quarter" idx="4"/>
          </p:nvPr>
        </p:nvSpPr>
        <p:spPr/>
        <p:txBody>
          <a:bodyPr/>
          <a:lstStyle/>
          <a:p>
            <a:fld id="{8C2E478F-E849-4A8C-AF1F-CBCC78A7CBFA}" type="slidenum">
              <a:rPr lang="en-US" smtClean="0"/>
              <a:t>5</a:t>
            </a:fld>
            <a:endParaRPr lang="en-US" dirty="0"/>
          </a:p>
        </p:txBody>
      </p:sp>
      <p:sp>
        <p:nvSpPr>
          <p:cNvPr id="5" name="Content Placeholder 4">
            <a:extLst>
              <a:ext uri="{FF2B5EF4-FFF2-40B4-BE49-F238E27FC236}">
                <a16:creationId xmlns:a16="http://schemas.microsoft.com/office/drawing/2014/main" id="{6491CC56-7811-7F25-09DE-83123C98E2DF}"/>
              </a:ext>
            </a:extLst>
          </p:cNvPr>
          <p:cNvSpPr>
            <a:spLocks noGrp="1"/>
          </p:cNvSpPr>
          <p:nvPr>
            <p:ph idx="1"/>
          </p:nvPr>
        </p:nvSpPr>
        <p:spPr>
          <a:xfrm>
            <a:off x="42027" y="265188"/>
            <a:ext cx="6183512" cy="2942367"/>
          </a:xfrm>
        </p:spPr>
        <p:txBody>
          <a:bodyPr/>
          <a:lstStyle/>
          <a:p>
            <a:r>
              <a:rPr lang="en-US" sz="1800" dirty="0"/>
              <a:t>How is information obtained by agents?</a:t>
            </a:r>
          </a:p>
          <a:p>
            <a:pPr lvl="1"/>
            <a:r>
              <a:rPr lang="en-US" sz="1600" dirty="0"/>
              <a:t>Do they just know it? Have to gather it?</a:t>
            </a:r>
          </a:p>
          <a:p>
            <a:pPr lvl="1"/>
            <a:r>
              <a:rPr lang="en-US" sz="1600" dirty="0"/>
              <a:t>Is it a property of other agents, patches, or global environment?</a:t>
            </a:r>
          </a:p>
          <a:p>
            <a:pPr lvl="1"/>
            <a:r>
              <a:rPr lang="en-US" sz="1600" b="1" dirty="0"/>
              <a:t>Thought exercise: Assume these agents needed water at a certain time of year to breed. What would they have to sense? What are the interactions? How would they get information about time of year? What are the global variables? Patch? Turtle?</a:t>
            </a:r>
          </a:p>
        </p:txBody>
      </p:sp>
      <p:sp>
        <p:nvSpPr>
          <p:cNvPr id="6" name="Title 5">
            <a:extLst>
              <a:ext uri="{FF2B5EF4-FFF2-40B4-BE49-F238E27FC236}">
                <a16:creationId xmlns:a16="http://schemas.microsoft.com/office/drawing/2014/main" id="{429F19E0-DB68-BA24-9C04-578B310FC91D}"/>
              </a:ext>
            </a:extLst>
          </p:cNvPr>
          <p:cNvSpPr>
            <a:spLocks noGrp="1"/>
          </p:cNvSpPr>
          <p:nvPr>
            <p:ph type="title"/>
          </p:nvPr>
        </p:nvSpPr>
        <p:spPr>
          <a:xfrm>
            <a:off x="6306204" y="118049"/>
            <a:ext cx="5897218" cy="884238"/>
          </a:xfrm>
        </p:spPr>
        <p:txBody>
          <a:bodyPr/>
          <a:lstStyle/>
          <a:p>
            <a:r>
              <a:rPr lang="en-US" b="1" dirty="0"/>
              <a:t>Sensing &amp; Interaction</a:t>
            </a:r>
          </a:p>
        </p:txBody>
      </p:sp>
      <p:grpSp>
        <p:nvGrpSpPr>
          <p:cNvPr id="22" name="Group 21">
            <a:extLst>
              <a:ext uri="{FF2B5EF4-FFF2-40B4-BE49-F238E27FC236}">
                <a16:creationId xmlns:a16="http://schemas.microsoft.com/office/drawing/2014/main" id="{A9A38A6B-350E-E911-AF25-4893F478CF94}"/>
              </a:ext>
            </a:extLst>
          </p:cNvPr>
          <p:cNvGrpSpPr/>
          <p:nvPr/>
        </p:nvGrpSpPr>
        <p:grpSpPr>
          <a:xfrm>
            <a:off x="4287458" y="3616766"/>
            <a:ext cx="1919983" cy="2622777"/>
            <a:chOff x="4169133" y="2894997"/>
            <a:chExt cx="1861808" cy="2622777"/>
          </a:xfrm>
        </p:grpSpPr>
        <p:grpSp>
          <p:nvGrpSpPr>
            <p:cNvPr id="8" name="Group 7">
              <a:extLst>
                <a:ext uri="{FF2B5EF4-FFF2-40B4-BE49-F238E27FC236}">
                  <a16:creationId xmlns:a16="http://schemas.microsoft.com/office/drawing/2014/main" id="{500A805E-5256-BD9D-2C2D-FB9468B9CEDD}"/>
                </a:ext>
              </a:extLst>
            </p:cNvPr>
            <p:cNvGrpSpPr>
              <a:grpSpLocks/>
            </p:cNvGrpSpPr>
            <p:nvPr/>
          </p:nvGrpSpPr>
          <p:grpSpPr bwMode="auto">
            <a:xfrm>
              <a:off x="4340559" y="3602151"/>
              <a:ext cx="1527175" cy="1539875"/>
              <a:chOff x="3707" y="2871"/>
              <a:chExt cx="1340" cy="1316"/>
            </a:xfrm>
          </p:grpSpPr>
          <p:sp>
            <p:nvSpPr>
              <p:cNvPr id="9" name="Oval 8">
                <a:extLst>
                  <a:ext uri="{FF2B5EF4-FFF2-40B4-BE49-F238E27FC236}">
                    <a16:creationId xmlns:a16="http://schemas.microsoft.com/office/drawing/2014/main" id="{79311D1E-391C-68A7-439F-5EA2FA61BD50}"/>
                  </a:ext>
                </a:extLst>
              </p:cNvPr>
              <p:cNvSpPr>
                <a:spLocks noChangeArrowheads="1"/>
              </p:cNvSpPr>
              <p:nvPr/>
            </p:nvSpPr>
            <p:spPr bwMode="auto">
              <a:xfrm>
                <a:off x="3707" y="2871"/>
                <a:ext cx="1340" cy="1316"/>
              </a:xfrm>
              <a:prstGeom prst="ellipse">
                <a:avLst/>
              </a:prstGeom>
              <a:noFill/>
              <a:ln w="28575">
                <a:solidFill>
                  <a:srgbClr val="FF0000"/>
                </a:solidFill>
                <a:round/>
                <a:headEnd/>
                <a:tailEnd/>
              </a:ln>
              <a:effectLst/>
              <a:extLst>
                <a:ext uri="{909E8E84-426E-40DD-AFC4-6F175D3DCCD1}">
                  <a14:hiddenFill xmlns:a14="http://schemas.microsoft.com/office/drawing/2010/main">
                    <a:solidFill>
                      <a:srgbClr val="FFFF99">
                        <a:alpha val="5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Text Box 9">
                <a:extLst>
                  <a:ext uri="{FF2B5EF4-FFF2-40B4-BE49-F238E27FC236}">
                    <a16:creationId xmlns:a16="http://schemas.microsoft.com/office/drawing/2014/main" id="{F178B296-5F72-B878-8E9F-981936DB5051}"/>
                  </a:ext>
                </a:extLst>
              </p:cNvPr>
              <p:cNvSpPr txBox="1">
                <a:spLocks noChangeArrowheads="1"/>
              </p:cNvSpPr>
              <p:nvPr/>
            </p:nvSpPr>
            <p:spPr bwMode="auto">
              <a:xfrm>
                <a:off x="3948" y="3057"/>
                <a:ext cx="940" cy="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r>
                  <a:rPr lang="en-US" altLang="en-US" sz="1400" b="1" dirty="0">
                    <a:latin typeface="Times New Roman" panose="02020603050405020304" pitchFamily="18" charset="0"/>
                  </a:rPr>
                  <a:t>Individual</a:t>
                </a:r>
              </a:p>
              <a:p>
                <a:pPr eaLnBrk="1" hangingPunct="1">
                  <a:buFontTx/>
                  <a:buChar char="•"/>
                </a:pPr>
                <a:r>
                  <a:rPr lang="en-US" altLang="en-US" sz="1400" b="1" dirty="0">
                    <a:latin typeface="Times New Roman" panose="02020603050405020304" pitchFamily="18" charset="0"/>
                  </a:rPr>
                  <a:t> Female</a:t>
                </a:r>
              </a:p>
              <a:p>
                <a:pPr eaLnBrk="1" hangingPunct="1">
                  <a:buFontTx/>
                  <a:buChar char="•"/>
                </a:pPr>
                <a:r>
                  <a:rPr lang="en-US" altLang="en-US" sz="1400" b="1" dirty="0">
                    <a:latin typeface="Times New Roman" panose="02020603050405020304" pitchFamily="18" charset="0"/>
                  </a:rPr>
                  <a:t> Adult</a:t>
                </a:r>
              </a:p>
              <a:p>
                <a:pPr eaLnBrk="1" hangingPunct="1">
                  <a:buFontTx/>
                  <a:buChar char="•"/>
                </a:pPr>
                <a:r>
                  <a:rPr lang="en-US" altLang="en-US" sz="1400" b="1" dirty="0">
                    <a:latin typeface="Times New Roman" panose="02020603050405020304" pitchFamily="18" charset="0"/>
                  </a:rPr>
                  <a:t> X</a:t>
                </a:r>
                <a:r>
                  <a:rPr lang="en-US" altLang="en-US" sz="1400" b="1" baseline="-25000" dirty="0">
                    <a:latin typeface="Times New Roman" panose="02020603050405020304" pitchFamily="18" charset="0"/>
                  </a:rPr>
                  <a:t>1</a:t>
                </a:r>
                <a:r>
                  <a:rPr lang="en-US" altLang="en-US" sz="1400" b="1" dirty="0">
                    <a:latin typeface="Times New Roman" panose="02020603050405020304" pitchFamily="18" charset="0"/>
                  </a:rPr>
                  <a:t>Y</a:t>
                </a:r>
                <a:r>
                  <a:rPr lang="en-US" altLang="en-US" sz="1400" b="1" baseline="-25000" dirty="0">
                    <a:latin typeface="Times New Roman" panose="02020603050405020304" pitchFamily="18" charset="0"/>
                  </a:rPr>
                  <a:t>1</a:t>
                </a:r>
                <a:r>
                  <a:rPr lang="en-US" altLang="en-US" sz="1400" b="1" dirty="0">
                    <a:latin typeface="Times New Roman" panose="02020603050405020304" pitchFamily="18" charset="0"/>
                  </a:rPr>
                  <a:t> </a:t>
                </a:r>
              </a:p>
            </p:txBody>
          </p:sp>
        </p:grpSp>
        <p:grpSp>
          <p:nvGrpSpPr>
            <p:cNvPr id="11" name="Group 12">
              <a:extLst>
                <a:ext uri="{FF2B5EF4-FFF2-40B4-BE49-F238E27FC236}">
                  <a16:creationId xmlns:a16="http://schemas.microsoft.com/office/drawing/2014/main" id="{AB42E120-8CFD-8554-173D-29EA03A0A8CD}"/>
                </a:ext>
              </a:extLst>
            </p:cNvPr>
            <p:cNvGrpSpPr>
              <a:grpSpLocks/>
            </p:cNvGrpSpPr>
            <p:nvPr/>
          </p:nvGrpSpPr>
          <p:grpSpPr bwMode="auto">
            <a:xfrm>
              <a:off x="4169133" y="2894997"/>
              <a:ext cx="1861808" cy="2622777"/>
              <a:chOff x="1330" y="3006"/>
              <a:chExt cx="1410" cy="1845"/>
            </a:xfrm>
          </p:grpSpPr>
          <p:sp>
            <p:nvSpPr>
              <p:cNvPr id="12" name="Rectangle 13">
                <a:extLst>
                  <a:ext uri="{FF2B5EF4-FFF2-40B4-BE49-F238E27FC236}">
                    <a16:creationId xmlns:a16="http://schemas.microsoft.com/office/drawing/2014/main" id="{B942673F-BE1A-0880-0D34-A99E0DCF18FC}"/>
                  </a:ext>
                </a:extLst>
              </p:cNvPr>
              <p:cNvSpPr>
                <a:spLocks noChangeArrowheads="1"/>
              </p:cNvSpPr>
              <p:nvPr/>
            </p:nvSpPr>
            <p:spPr bwMode="auto">
              <a:xfrm>
                <a:off x="1330" y="3006"/>
                <a:ext cx="1410" cy="1845"/>
              </a:xfrm>
              <a:prstGeom prst="rect">
                <a:avLst/>
              </a:prstGeom>
              <a:noFill/>
              <a:ln w="28575">
                <a:solidFill>
                  <a:schemeClr val="accent5">
                    <a:lumMod val="25000"/>
                    <a:lumOff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Text Box 14">
                <a:extLst>
                  <a:ext uri="{FF2B5EF4-FFF2-40B4-BE49-F238E27FC236}">
                    <a16:creationId xmlns:a16="http://schemas.microsoft.com/office/drawing/2014/main" id="{3CE2EA1E-F8FE-85BD-6686-68E0CBB159E7}"/>
                  </a:ext>
                </a:extLst>
              </p:cNvPr>
              <p:cNvSpPr txBox="1">
                <a:spLocks noChangeArrowheads="1"/>
              </p:cNvSpPr>
              <p:nvPr/>
            </p:nvSpPr>
            <p:spPr bwMode="auto">
              <a:xfrm>
                <a:off x="1488" y="3013"/>
                <a:ext cx="1171" cy="36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a:spAutoFit/>
              </a:bodyPr>
              <a:lstStyle/>
              <a:p>
                <a:pPr eaLnBrk="1" hangingPunct="1"/>
                <a:r>
                  <a:rPr lang="en-US" altLang="en-US" sz="1400" b="1" dirty="0">
                    <a:latin typeface="Times New Roman" panose="02020603050405020304" pitchFamily="18" charset="0"/>
                  </a:rPr>
                  <a:t> X</a:t>
                </a:r>
                <a:r>
                  <a:rPr lang="en-US" altLang="en-US" sz="1400" b="1" baseline="-25000" dirty="0">
                    <a:latin typeface="Times New Roman" panose="02020603050405020304" pitchFamily="18" charset="0"/>
                  </a:rPr>
                  <a:t>1</a:t>
                </a:r>
                <a:r>
                  <a:rPr lang="en-US" altLang="en-US" sz="1400" b="1" dirty="0">
                    <a:latin typeface="Times New Roman" panose="02020603050405020304" pitchFamily="18" charset="0"/>
                  </a:rPr>
                  <a:t>Y</a:t>
                </a:r>
                <a:r>
                  <a:rPr lang="en-US" altLang="en-US" sz="1400" b="1" baseline="-25000" dirty="0">
                    <a:latin typeface="Times New Roman" panose="02020603050405020304" pitchFamily="18" charset="0"/>
                  </a:rPr>
                  <a:t>1</a:t>
                </a:r>
                <a:endParaRPr lang="en-US" altLang="en-US" sz="1400" b="1" dirty="0">
                  <a:latin typeface="Times New Roman" panose="02020603050405020304" pitchFamily="18" charset="0"/>
                </a:endParaRPr>
              </a:p>
              <a:p>
                <a:pPr eaLnBrk="1" hangingPunct="1">
                  <a:buFontTx/>
                  <a:buChar char="•"/>
                </a:pPr>
                <a:r>
                  <a:rPr lang="en-US" altLang="en-US" sz="1400" b="1" dirty="0">
                    <a:latin typeface="Times New Roman" panose="02020603050405020304" pitchFamily="18" charset="0"/>
                  </a:rPr>
                  <a:t> Water</a:t>
                </a:r>
              </a:p>
            </p:txBody>
          </p:sp>
        </p:grpSp>
      </p:grpSp>
      <p:sp>
        <p:nvSpPr>
          <p:cNvPr id="18" name="Oval 17">
            <a:extLst>
              <a:ext uri="{FF2B5EF4-FFF2-40B4-BE49-F238E27FC236}">
                <a16:creationId xmlns:a16="http://schemas.microsoft.com/office/drawing/2014/main" id="{1C611F27-8D47-DB5F-709E-F7C6C521CD10}"/>
              </a:ext>
            </a:extLst>
          </p:cNvPr>
          <p:cNvSpPr/>
          <p:nvPr/>
        </p:nvSpPr>
        <p:spPr>
          <a:xfrm>
            <a:off x="6225539" y="2430542"/>
            <a:ext cx="1862468" cy="863854"/>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Time of year</a:t>
            </a:r>
          </a:p>
        </p:txBody>
      </p:sp>
      <p:grpSp>
        <p:nvGrpSpPr>
          <p:cNvPr id="23" name="Group 22">
            <a:extLst>
              <a:ext uri="{FF2B5EF4-FFF2-40B4-BE49-F238E27FC236}">
                <a16:creationId xmlns:a16="http://schemas.microsoft.com/office/drawing/2014/main" id="{09F970D8-435E-5FEA-0FE6-1253906B56F3}"/>
              </a:ext>
            </a:extLst>
          </p:cNvPr>
          <p:cNvGrpSpPr/>
          <p:nvPr/>
        </p:nvGrpSpPr>
        <p:grpSpPr>
          <a:xfrm>
            <a:off x="8484013" y="3626717"/>
            <a:ext cx="1973781" cy="2458432"/>
            <a:chOff x="8809833" y="2544492"/>
            <a:chExt cx="1973781" cy="2458432"/>
          </a:xfrm>
        </p:grpSpPr>
        <p:grpSp>
          <p:nvGrpSpPr>
            <p:cNvPr id="14" name="Group 13">
              <a:extLst>
                <a:ext uri="{FF2B5EF4-FFF2-40B4-BE49-F238E27FC236}">
                  <a16:creationId xmlns:a16="http://schemas.microsoft.com/office/drawing/2014/main" id="{3566F596-13B9-446F-FD23-D564A4D98950}"/>
                </a:ext>
              </a:extLst>
            </p:cNvPr>
            <p:cNvGrpSpPr>
              <a:grpSpLocks/>
            </p:cNvGrpSpPr>
            <p:nvPr/>
          </p:nvGrpSpPr>
          <p:grpSpPr bwMode="auto">
            <a:xfrm>
              <a:off x="8900907" y="3271016"/>
              <a:ext cx="1527175" cy="1539875"/>
              <a:chOff x="4001" y="2766"/>
              <a:chExt cx="1340" cy="1316"/>
            </a:xfrm>
          </p:grpSpPr>
          <p:sp>
            <p:nvSpPr>
              <p:cNvPr id="15" name="Oval 14">
                <a:extLst>
                  <a:ext uri="{FF2B5EF4-FFF2-40B4-BE49-F238E27FC236}">
                    <a16:creationId xmlns:a16="http://schemas.microsoft.com/office/drawing/2014/main" id="{B5A2A7C8-FCAE-023D-13AE-39F7DDF58955}"/>
                  </a:ext>
                </a:extLst>
              </p:cNvPr>
              <p:cNvSpPr>
                <a:spLocks noChangeArrowheads="1"/>
              </p:cNvSpPr>
              <p:nvPr/>
            </p:nvSpPr>
            <p:spPr bwMode="auto">
              <a:xfrm>
                <a:off x="4001" y="2766"/>
                <a:ext cx="1340" cy="1316"/>
              </a:xfrm>
              <a:prstGeom prst="ellipse">
                <a:avLst/>
              </a:prstGeom>
              <a:noFill/>
              <a:ln w="28575">
                <a:solidFill>
                  <a:srgbClr val="FF0000"/>
                </a:solidFill>
                <a:round/>
                <a:headEnd/>
                <a:tailEnd/>
              </a:ln>
              <a:effectLst/>
              <a:extLst>
                <a:ext uri="{909E8E84-426E-40DD-AFC4-6F175D3DCCD1}">
                  <a14:hiddenFill xmlns:a14="http://schemas.microsoft.com/office/drawing/2010/main">
                    <a:solidFill>
                      <a:srgbClr val="FFFF99">
                        <a:alpha val="5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16" name="Text Box 9">
                <a:extLst>
                  <a:ext uri="{FF2B5EF4-FFF2-40B4-BE49-F238E27FC236}">
                    <a16:creationId xmlns:a16="http://schemas.microsoft.com/office/drawing/2014/main" id="{1EBCCCEE-0141-2682-357A-2846FC7B544F}"/>
                  </a:ext>
                </a:extLst>
              </p:cNvPr>
              <p:cNvSpPr txBox="1">
                <a:spLocks noChangeArrowheads="1"/>
              </p:cNvSpPr>
              <p:nvPr/>
            </p:nvSpPr>
            <p:spPr bwMode="auto">
              <a:xfrm>
                <a:off x="4219" y="2937"/>
                <a:ext cx="940" cy="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eaLnBrk="1" hangingPunct="1"/>
                <a:r>
                  <a:rPr lang="en-US" altLang="en-US" sz="1400" b="1" dirty="0">
                    <a:latin typeface="Times New Roman" panose="02020603050405020304" pitchFamily="18" charset="0"/>
                  </a:rPr>
                  <a:t>Individual</a:t>
                </a:r>
              </a:p>
              <a:p>
                <a:pPr eaLnBrk="1" hangingPunct="1">
                  <a:buFontTx/>
                  <a:buChar char="•"/>
                </a:pPr>
                <a:r>
                  <a:rPr lang="en-US" altLang="en-US" sz="1400" b="1" dirty="0">
                    <a:latin typeface="Times New Roman" panose="02020603050405020304" pitchFamily="18" charset="0"/>
                  </a:rPr>
                  <a:t>Male</a:t>
                </a:r>
              </a:p>
              <a:p>
                <a:pPr eaLnBrk="1" hangingPunct="1">
                  <a:buFontTx/>
                  <a:buChar char="•"/>
                </a:pPr>
                <a:r>
                  <a:rPr lang="en-US" altLang="en-US" sz="1400" b="1" dirty="0">
                    <a:latin typeface="Times New Roman" panose="02020603050405020304" pitchFamily="18" charset="0"/>
                  </a:rPr>
                  <a:t>Adult</a:t>
                </a:r>
              </a:p>
              <a:p>
                <a:pPr eaLnBrk="1" hangingPunct="1">
                  <a:buFontTx/>
                  <a:buChar char="•"/>
                </a:pPr>
                <a:r>
                  <a:rPr lang="en-US" altLang="en-US" sz="1400" b="1" dirty="0">
                    <a:latin typeface="Times New Roman" panose="02020603050405020304" pitchFamily="18" charset="0"/>
                  </a:rPr>
                  <a:t> X</a:t>
                </a:r>
                <a:r>
                  <a:rPr lang="en-US" altLang="en-US" sz="1400" b="1" baseline="-25000" dirty="0">
                    <a:latin typeface="Times New Roman" panose="02020603050405020304" pitchFamily="18" charset="0"/>
                  </a:rPr>
                  <a:t>1</a:t>
                </a:r>
                <a:r>
                  <a:rPr lang="en-US" altLang="en-US" sz="1400" b="1" dirty="0">
                    <a:latin typeface="Times New Roman" panose="02020603050405020304" pitchFamily="18" charset="0"/>
                  </a:rPr>
                  <a:t>Y</a:t>
                </a:r>
                <a:r>
                  <a:rPr lang="en-US" altLang="en-US" sz="1400" b="1" baseline="-25000" dirty="0">
                    <a:latin typeface="Times New Roman" panose="02020603050405020304" pitchFamily="18" charset="0"/>
                  </a:rPr>
                  <a:t>2</a:t>
                </a:r>
                <a:endParaRPr lang="en-US" altLang="en-US" sz="1400" b="1" dirty="0">
                  <a:latin typeface="Times New Roman" panose="02020603050405020304" pitchFamily="18" charset="0"/>
                </a:endParaRPr>
              </a:p>
            </p:txBody>
          </p:sp>
        </p:grpSp>
        <p:grpSp>
          <p:nvGrpSpPr>
            <p:cNvPr id="19" name="Group 12">
              <a:extLst>
                <a:ext uri="{FF2B5EF4-FFF2-40B4-BE49-F238E27FC236}">
                  <a16:creationId xmlns:a16="http://schemas.microsoft.com/office/drawing/2014/main" id="{393C5D4F-B6E4-E9E8-3D0C-2F6898DEF355}"/>
                </a:ext>
              </a:extLst>
            </p:cNvPr>
            <p:cNvGrpSpPr>
              <a:grpSpLocks/>
            </p:cNvGrpSpPr>
            <p:nvPr/>
          </p:nvGrpSpPr>
          <p:grpSpPr bwMode="auto">
            <a:xfrm>
              <a:off x="8809833" y="2544492"/>
              <a:ext cx="1973781" cy="2458432"/>
              <a:chOff x="1488" y="3006"/>
              <a:chExt cx="1171" cy="1148"/>
            </a:xfrm>
          </p:grpSpPr>
          <p:sp>
            <p:nvSpPr>
              <p:cNvPr id="20" name="Rectangle 13">
                <a:extLst>
                  <a:ext uri="{FF2B5EF4-FFF2-40B4-BE49-F238E27FC236}">
                    <a16:creationId xmlns:a16="http://schemas.microsoft.com/office/drawing/2014/main" id="{2927CB8B-8DD9-96A6-4E2D-99534BE32EA4}"/>
                  </a:ext>
                </a:extLst>
              </p:cNvPr>
              <p:cNvSpPr>
                <a:spLocks noChangeArrowheads="1"/>
              </p:cNvSpPr>
              <p:nvPr/>
            </p:nvSpPr>
            <p:spPr bwMode="auto">
              <a:xfrm>
                <a:off x="1488" y="3006"/>
                <a:ext cx="1078" cy="1148"/>
              </a:xfrm>
              <a:prstGeom prst="rect">
                <a:avLst/>
              </a:prstGeom>
              <a:noFill/>
              <a:ln w="28575">
                <a:solidFill>
                  <a:schemeClr val="accent5">
                    <a:lumMod val="25000"/>
                    <a:lumOff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Text Box 14">
                <a:extLst>
                  <a:ext uri="{FF2B5EF4-FFF2-40B4-BE49-F238E27FC236}">
                    <a16:creationId xmlns:a16="http://schemas.microsoft.com/office/drawing/2014/main" id="{EF4A79CA-CBF5-07B6-FE66-313AD922C35E}"/>
                  </a:ext>
                </a:extLst>
              </p:cNvPr>
              <p:cNvSpPr txBox="1">
                <a:spLocks noChangeArrowheads="1"/>
              </p:cNvSpPr>
              <p:nvPr/>
            </p:nvSpPr>
            <p:spPr bwMode="auto">
              <a:xfrm>
                <a:off x="1488" y="3013"/>
                <a:ext cx="1171" cy="24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a:spAutoFit/>
              </a:bodyPr>
              <a:lstStyle/>
              <a:p>
                <a:pPr eaLnBrk="1" hangingPunct="1"/>
                <a:r>
                  <a:rPr lang="en-US" altLang="en-US" sz="1400" b="1" dirty="0">
                    <a:latin typeface="Times New Roman" panose="02020603050405020304" pitchFamily="18" charset="0"/>
                  </a:rPr>
                  <a:t> X</a:t>
                </a:r>
                <a:r>
                  <a:rPr lang="en-US" altLang="en-US" sz="1400" b="1" baseline="-25000" dirty="0">
                    <a:latin typeface="Times New Roman" panose="02020603050405020304" pitchFamily="18" charset="0"/>
                  </a:rPr>
                  <a:t>1</a:t>
                </a:r>
                <a:r>
                  <a:rPr lang="en-US" altLang="en-US" sz="1400" b="1" dirty="0">
                    <a:latin typeface="Times New Roman" panose="02020603050405020304" pitchFamily="18" charset="0"/>
                  </a:rPr>
                  <a:t>Y</a:t>
                </a:r>
                <a:r>
                  <a:rPr lang="en-US" altLang="en-US" sz="1400" b="1" baseline="-25000" dirty="0">
                    <a:latin typeface="Times New Roman" panose="02020603050405020304" pitchFamily="18" charset="0"/>
                  </a:rPr>
                  <a:t>2</a:t>
                </a:r>
                <a:endParaRPr lang="en-US" altLang="en-US" sz="1400" b="1" dirty="0">
                  <a:latin typeface="Times New Roman" panose="02020603050405020304" pitchFamily="18" charset="0"/>
                </a:endParaRPr>
              </a:p>
              <a:p>
                <a:pPr eaLnBrk="1" hangingPunct="1">
                  <a:buFontTx/>
                  <a:buChar char="•"/>
                </a:pPr>
                <a:r>
                  <a:rPr lang="en-US" altLang="en-US" sz="1400" b="1" dirty="0">
                    <a:latin typeface="Times New Roman" panose="02020603050405020304" pitchFamily="18" charset="0"/>
                  </a:rPr>
                  <a:t> No Water</a:t>
                </a:r>
              </a:p>
            </p:txBody>
          </p:sp>
        </p:grpSp>
      </p:grpSp>
      <p:cxnSp>
        <p:nvCxnSpPr>
          <p:cNvPr id="25" name="Straight Arrow Connector 24">
            <a:extLst>
              <a:ext uri="{FF2B5EF4-FFF2-40B4-BE49-F238E27FC236}">
                <a16:creationId xmlns:a16="http://schemas.microsoft.com/office/drawing/2014/main" id="{4A2EAF93-CFC5-3E02-A371-CE0478D8D158}"/>
              </a:ext>
            </a:extLst>
          </p:cNvPr>
          <p:cNvCxnSpPr>
            <a:cxnSpLocks/>
            <a:stCxn id="9" idx="6"/>
            <a:endCxn id="15" idx="2"/>
          </p:cNvCxnSpPr>
          <p:nvPr/>
        </p:nvCxnSpPr>
        <p:spPr>
          <a:xfrm>
            <a:off x="6039134" y="5093858"/>
            <a:ext cx="2535953" cy="29321"/>
          </a:xfrm>
          <a:prstGeom prst="straightConnector1">
            <a:avLst/>
          </a:prstGeom>
          <a:ln w="15875">
            <a:solidFill>
              <a:srgbClr val="F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CE3FE6A-1FE8-E17F-F192-1481224F6A3E}"/>
              </a:ext>
            </a:extLst>
          </p:cNvPr>
          <p:cNvCxnSpPr>
            <a:cxnSpLocks/>
            <a:endCxn id="18" idx="4"/>
          </p:cNvCxnSpPr>
          <p:nvPr/>
        </p:nvCxnSpPr>
        <p:spPr>
          <a:xfrm flipV="1">
            <a:off x="5887478" y="3294396"/>
            <a:ext cx="1269295" cy="1315947"/>
          </a:xfrm>
          <a:prstGeom prst="straightConnector1">
            <a:avLst/>
          </a:prstGeom>
          <a:ln w="15875">
            <a:solidFill>
              <a:srgbClr val="00B05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6BC4F8D-48E3-71EF-884D-8471762DCC0D}"/>
              </a:ext>
            </a:extLst>
          </p:cNvPr>
          <p:cNvCxnSpPr>
            <a:cxnSpLocks/>
          </p:cNvCxnSpPr>
          <p:nvPr/>
        </p:nvCxnSpPr>
        <p:spPr>
          <a:xfrm>
            <a:off x="6239806" y="4577783"/>
            <a:ext cx="2244207" cy="0"/>
          </a:xfrm>
          <a:prstGeom prst="straightConnector1">
            <a:avLst/>
          </a:prstGeom>
          <a:ln w="15875">
            <a:solidFill>
              <a:schemeClr val="accent5">
                <a:lumMod val="25000"/>
                <a:lumOff val="7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1984DA5-8084-1E0F-4BED-A084A362A2C7}"/>
              </a:ext>
            </a:extLst>
          </p:cNvPr>
          <p:cNvCxnSpPr>
            <a:cxnSpLocks/>
            <a:stCxn id="18" idx="4"/>
            <a:endCxn id="15" idx="1"/>
          </p:cNvCxnSpPr>
          <p:nvPr/>
        </p:nvCxnSpPr>
        <p:spPr>
          <a:xfrm>
            <a:off x="7156773" y="3294396"/>
            <a:ext cx="1641964" cy="1284354"/>
          </a:xfrm>
          <a:prstGeom prst="straightConnector1">
            <a:avLst/>
          </a:prstGeom>
          <a:ln w="15875">
            <a:solidFill>
              <a:srgbClr val="00B05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427D0D9-58C3-C537-D63F-E8A6F42C75E9}"/>
              </a:ext>
            </a:extLst>
          </p:cNvPr>
          <p:cNvCxnSpPr>
            <a:cxnSpLocks/>
          </p:cNvCxnSpPr>
          <p:nvPr/>
        </p:nvCxnSpPr>
        <p:spPr>
          <a:xfrm flipV="1">
            <a:off x="9802344" y="3641707"/>
            <a:ext cx="498694" cy="911624"/>
          </a:xfrm>
          <a:prstGeom prst="straightConnector1">
            <a:avLst/>
          </a:prstGeom>
          <a:ln w="15875">
            <a:gradFill>
              <a:gsLst>
                <a:gs pos="0">
                  <a:srgbClr val="FF0000"/>
                </a:gs>
                <a:gs pos="52000">
                  <a:schemeClr val="accent1">
                    <a:lumMod val="45000"/>
                    <a:lumOff val="55000"/>
                  </a:schemeClr>
                </a:gs>
                <a:gs pos="100000">
                  <a:schemeClr val="accent5">
                    <a:lumMod val="25000"/>
                    <a:lumOff val="75000"/>
                  </a:schemeClr>
                </a:gs>
              </a:gsLst>
              <a:lin ang="5400000" scaled="1"/>
            </a:gra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52FABE5-2027-ECAA-9428-3CFE0F6B1701}"/>
              </a:ext>
            </a:extLst>
          </p:cNvPr>
          <p:cNvCxnSpPr>
            <a:cxnSpLocks/>
            <a:stCxn id="9" idx="3"/>
          </p:cNvCxnSpPr>
          <p:nvPr/>
        </p:nvCxnSpPr>
        <p:spPr>
          <a:xfrm flipH="1">
            <a:off x="4307484" y="5638286"/>
            <a:ext cx="387394" cy="601257"/>
          </a:xfrm>
          <a:prstGeom prst="straightConnector1">
            <a:avLst/>
          </a:prstGeom>
          <a:ln w="15875">
            <a:gradFill>
              <a:gsLst>
                <a:gs pos="0">
                  <a:srgbClr val="FF0000"/>
                </a:gs>
                <a:gs pos="52000">
                  <a:schemeClr val="accent1">
                    <a:lumMod val="45000"/>
                    <a:lumOff val="55000"/>
                  </a:schemeClr>
                </a:gs>
                <a:gs pos="100000">
                  <a:schemeClr val="accent5">
                    <a:lumMod val="25000"/>
                    <a:lumOff val="75000"/>
                  </a:schemeClr>
                </a:gs>
              </a:gsLst>
              <a:lin ang="5400000" scaled="1"/>
            </a:gra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6DA769A4-3731-71E8-9F27-23F6EE175043}"/>
              </a:ext>
            </a:extLst>
          </p:cNvPr>
          <p:cNvSpPr txBox="1"/>
          <p:nvPr/>
        </p:nvSpPr>
        <p:spPr>
          <a:xfrm>
            <a:off x="231228" y="3983421"/>
            <a:ext cx="729687" cy="369332"/>
          </a:xfrm>
          <a:prstGeom prst="rect">
            <a:avLst/>
          </a:prstGeom>
          <a:noFill/>
        </p:spPr>
        <p:txBody>
          <a:bodyPr wrap="none" rtlCol="0">
            <a:spAutoFit/>
          </a:bodyPr>
          <a:lstStyle/>
          <a:p>
            <a:r>
              <a:rPr lang="en-US" dirty="0"/>
              <a:t>Code:</a:t>
            </a:r>
          </a:p>
        </p:txBody>
      </p:sp>
    </p:spTree>
    <p:extLst>
      <p:ext uri="{BB962C8B-B14F-4D97-AF65-F5344CB8AC3E}">
        <p14:creationId xmlns:p14="http://schemas.microsoft.com/office/powerpoint/2010/main" val="1391890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D14B91-CCF7-AC84-1110-EBA6E953603C}"/>
              </a:ext>
            </a:extLst>
          </p:cNvPr>
          <p:cNvSpPr>
            <a:spLocks noGrp="1"/>
          </p:cNvSpPr>
          <p:nvPr>
            <p:ph type="sldNum" sz="quarter" idx="4"/>
          </p:nvPr>
        </p:nvSpPr>
        <p:spPr/>
        <p:txBody>
          <a:bodyPr/>
          <a:lstStyle/>
          <a:p>
            <a:fld id="{8C2E478F-E849-4A8C-AF1F-CBCC78A7CBFA}" type="slidenum">
              <a:rPr lang="en-US" smtClean="0"/>
              <a:t>6</a:t>
            </a:fld>
            <a:endParaRPr lang="en-US" dirty="0"/>
          </a:p>
        </p:txBody>
      </p:sp>
      <p:sp>
        <p:nvSpPr>
          <p:cNvPr id="5" name="Content Placeholder 4">
            <a:extLst>
              <a:ext uri="{FF2B5EF4-FFF2-40B4-BE49-F238E27FC236}">
                <a16:creationId xmlns:a16="http://schemas.microsoft.com/office/drawing/2014/main" id="{6491CC56-7811-7F25-09DE-83123C98E2DF}"/>
              </a:ext>
            </a:extLst>
          </p:cNvPr>
          <p:cNvSpPr>
            <a:spLocks noGrp="1"/>
          </p:cNvSpPr>
          <p:nvPr>
            <p:ph idx="1"/>
          </p:nvPr>
        </p:nvSpPr>
        <p:spPr>
          <a:xfrm>
            <a:off x="8881175" y="24572"/>
            <a:ext cx="3240505" cy="1015038"/>
          </a:xfrm>
        </p:spPr>
        <p:txBody>
          <a:bodyPr/>
          <a:lstStyle/>
          <a:p>
            <a:pPr marL="0" lvl="1" indent="0">
              <a:buNone/>
            </a:pPr>
            <a:r>
              <a:rPr lang="en-US" sz="2800" b="1" dirty="0"/>
              <a:t>WHAT ABOUT THIS? </a:t>
            </a:r>
          </a:p>
        </p:txBody>
      </p:sp>
      <p:sp>
        <p:nvSpPr>
          <p:cNvPr id="53" name="TextBox 52">
            <a:extLst>
              <a:ext uri="{FF2B5EF4-FFF2-40B4-BE49-F238E27FC236}">
                <a16:creationId xmlns:a16="http://schemas.microsoft.com/office/drawing/2014/main" id="{6DA769A4-3731-71E8-9F27-23F6EE175043}"/>
              </a:ext>
            </a:extLst>
          </p:cNvPr>
          <p:cNvSpPr txBox="1"/>
          <p:nvPr/>
        </p:nvSpPr>
        <p:spPr>
          <a:xfrm>
            <a:off x="9061256" y="1175201"/>
            <a:ext cx="729687" cy="369332"/>
          </a:xfrm>
          <a:prstGeom prst="rect">
            <a:avLst/>
          </a:prstGeom>
          <a:noFill/>
        </p:spPr>
        <p:txBody>
          <a:bodyPr wrap="none" rtlCol="0">
            <a:spAutoFit/>
          </a:bodyPr>
          <a:lstStyle/>
          <a:p>
            <a:r>
              <a:rPr lang="en-US" dirty="0"/>
              <a:t>Code:</a:t>
            </a:r>
          </a:p>
        </p:txBody>
      </p:sp>
      <p:pic>
        <p:nvPicPr>
          <p:cNvPr id="61" name="Picture 60">
            <a:extLst>
              <a:ext uri="{FF2B5EF4-FFF2-40B4-BE49-F238E27FC236}">
                <a16:creationId xmlns:a16="http://schemas.microsoft.com/office/drawing/2014/main" id="{C3A479E9-0199-7CFB-2DCA-5682304FBA94}"/>
              </a:ext>
            </a:extLst>
          </p:cNvPr>
          <p:cNvPicPr>
            <a:picLocks noChangeAspect="1"/>
          </p:cNvPicPr>
          <p:nvPr/>
        </p:nvPicPr>
        <p:blipFill>
          <a:blip r:embed="rId2"/>
          <a:stretch>
            <a:fillRect/>
          </a:stretch>
        </p:blipFill>
        <p:spPr>
          <a:xfrm>
            <a:off x="275811" y="442709"/>
            <a:ext cx="8221018" cy="5611255"/>
          </a:xfrm>
          <a:prstGeom prst="rect">
            <a:avLst/>
          </a:prstGeom>
        </p:spPr>
      </p:pic>
    </p:spTree>
    <p:extLst>
      <p:ext uri="{BB962C8B-B14F-4D97-AF65-F5344CB8AC3E}">
        <p14:creationId xmlns:p14="http://schemas.microsoft.com/office/powerpoint/2010/main" val="2115763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p:txBody>
          <a:bodyPr>
            <a:normAutofit fontScale="90000"/>
          </a:bodyPr>
          <a:lstStyle/>
          <a:p>
            <a:r>
              <a:rPr lang="en-US" dirty="0"/>
              <a:t>Heroes and cowards</a:t>
            </a:r>
          </a:p>
        </p:txBody>
      </p:sp>
      <p:pic>
        <p:nvPicPr>
          <p:cNvPr id="8" name="Picture Placeholder 7" descr="close up of computer cod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6202680" y="4393374"/>
            <a:ext cx="2834640" cy="365125"/>
          </a:xfrm>
        </p:spPr>
        <p:txBody>
          <a:bodyPr/>
          <a:lstStyle/>
          <a:p>
            <a:r>
              <a:rPr lang="en-US" dirty="0"/>
              <a:t>I </a:t>
            </a:r>
            <a:r>
              <a:rPr lang="en-US" dirty="0" err="1"/>
              <a:t>ain’t</a:t>
            </a:r>
            <a:r>
              <a:rPr lang="en-US" dirty="0"/>
              <a:t> scared!</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7</a:t>
            </a:fld>
            <a:endParaRPr lang="en-US" dirty="0"/>
          </a:p>
        </p:txBody>
      </p:sp>
    </p:spTree>
    <p:extLst>
      <p:ext uri="{BB962C8B-B14F-4D97-AF65-F5344CB8AC3E}">
        <p14:creationId xmlns:p14="http://schemas.microsoft.com/office/powerpoint/2010/main" val="2944765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2">
            <a:alphaModFix amt="35000"/>
            <a:extLst>
              <a:ext uri="{BEBA8EAE-BF5A-486C-A8C5-ECC9F3942E4B}">
                <a14:imgProps xmlns:a14="http://schemas.microsoft.com/office/drawing/2010/main">
                  <a14:imgLayer r:embed="rId3">
                    <a14:imgEffect>
                      <a14:saturation sat="0"/>
                    </a14:imgEffect>
                  </a14:imgLayer>
                </a14:imgProps>
              </a:ext>
            </a:extLst>
          </a:blip>
          <a:srcRect t="7813" b="7813"/>
          <a:stretch/>
        </p:blipFill>
        <p:spPr/>
      </p:pic>
      <p:sp>
        <p:nvSpPr>
          <p:cNvPr id="5" name="Title 4">
            <a:extLst>
              <a:ext uri="{FF2B5EF4-FFF2-40B4-BE49-F238E27FC236}">
                <a16:creationId xmlns:a16="http://schemas.microsoft.com/office/drawing/2014/main" id="{14AB6F96-E5E8-4B40-A18C-2D078D1C2D4F}"/>
              </a:ext>
            </a:extLst>
          </p:cNvPr>
          <p:cNvSpPr>
            <a:spLocks noGrp="1"/>
          </p:cNvSpPr>
          <p:nvPr>
            <p:ph type="title"/>
          </p:nvPr>
        </p:nvSpPr>
        <p:spPr>
          <a:xfrm>
            <a:off x="3886200" y="5242136"/>
            <a:ext cx="5105400" cy="1095163"/>
          </a:xfrm>
        </p:spPr>
        <p:txBody>
          <a:bodyPr>
            <a:normAutofit/>
          </a:bodyPr>
          <a:lstStyle/>
          <a:p>
            <a:r>
              <a:rPr lang="en-US" sz="2000" b="1" dirty="0"/>
              <a:t>What will happen?</a:t>
            </a:r>
          </a:p>
        </p:txBody>
      </p:sp>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a:xfrm>
            <a:off x="1364456" y="777557"/>
            <a:ext cx="9234488" cy="3943878"/>
          </a:xfrm>
        </p:spPr>
        <p:txBody>
          <a:bodyPr/>
          <a:lstStyle/>
          <a:p>
            <a:r>
              <a:rPr lang="en-US" dirty="0"/>
              <a:t>In a group of people, each picks a </a:t>
            </a:r>
            <a:r>
              <a:rPr lang="en-US" i="1" dirty="0"/>
              <a:t>friend </a:t>
            </a:r>
            <a:r>
              <a:rPr lang="en-US" dirty="0"/>
              <a:t>and an </a:t>
            </a:r>
            <a:r>
              <a:rPr lang="en-US" i="1" dirty="0"/>
              <a:t>enemy</a:t>
            </a:r>
            <a:r>
              <a:rPr lang="en-US" dirty="0"/>
              <a:t>. In the first phase of the game, people act like cowards and move to keep their friend between them and their enemy. In the second phase, people act as heroes and move between their friends and enemies. </a:t>
            </a:r>
            <a:endParaRPr lang="en-US" i="1" dirty="0"/>
          </a:p>
        </p:txBody>
      </p:sp>
    </p:spTree>
    <p:extLst>
      <p:ext uri="{BB962C8B-B14F-4D97-AF65-F5344CB8AC3E}">
        <p14:creationId xmlns:p14="http://schemas.microsoft.com/office/powerpoint/2010/main" val="839779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945571-059B-F794-9769-08384D11A6BF}"/>
              </a:ext>
            </a:extLst>
          </p:cNvPr>
          <p:cNvSpPr>
            <a:spLocks noGrp="1"/>
          </p:cNvSpPr>
          <p:nvPr>
            <p:ph type="body" sz="quarter" idx="16"/>
          </p:nvPr>
        </p:nvSpPr>
        <p:spPr>
          <a:xfrm>
            <a:off x="231228" y="986294"/>
            <a:ext cx="4023360" cy="464871"/>
          </a:xfrm>
        </p:spPr>
        <p:txBody>
          <a:bodyPr/>
          <a:lstStyle/>
          <a:p>
            <a:r>
              <a:rPr lang="en-US" dirty="0"/>
              <a:t>Keep it simple</a:t>
            </a:r>
          </a:p>
        </p:txBody>
      </p:sp>
      <p:sp>
        <p:nvSpPr>
          <p:cNvPr id="4" name="Slide Number Placeholder 3">
            <a:extLst>
              <a:ext uri="{FF2B5EF4-FFF2-40B4-BE49-F238E27FC236}">
                <a16:creationId xmlns:a16="http://schemas.microsoft.com/office/drawing/2014/main" id="{5DD14B91-CCF7-AC84-1110-EBA6E953603C}"/>
              </a:ext>
            </a:extLst>
          </p:cNvPr>
          <p:cNvSpPr>
            <a:spLocks noGrp="1"/>
          </p:cNvSpPr>
          <p:nvPr>
            <p:ph type="sldNum" sz="quarter" idx="4"/>
          </p:nvPr>
        </p:nvSpPr>
        <p:spPr/>
        <p:txBody>
          <a:bodyPr/>
          <a:lstStyle/>
          <a:p>
            <a:fld id="{8C2E478F-E849-4A8C-AF1F-CBCC78A7CBFA}" type="slidenum">
              <a:rPr lang="en-US" smtClean="0"/>
              <a:t>9</a:t>
            </a:fld>
            <a:endParaRPr lang="en-US" dirty="0"/>
          </a:p>
        </p:txBody>
      </p:sp>
      <p:sp>
        <p:nvSpPr>
          <p:cNvPr id="5" name="Content Placeholder 4">
            <a:extLst>
              <a:ext uri="{FF2B5EF4-FFF2-40B4-BE49-F238E27FC236}">
                <a16:creationId xmlns:a16="http://schemas.microsoft.com/office/drawing/2014/main" id="{6491CC56-7811-7F25-09DE-83123C98E2DF}"/>
              </a:ext>
            </a:extLst>
          </p:cNvPr>
          <p:cNvSpPr>
            <a:spLocks noGrp="1"/>
          </p:cNvSpPr>
          <p:nvPr>
            <p:ph idx="1"/>
          </p:nvPr>
        </p:nvSpPr>
        <p:spPr>
          <a:xfrm>
            <a:off x="715126" y="1957816"/>
            <a:ext cx="7554231" cy="3299984"/>
          </a:xfrm>
        </p:spPr>
        <p:txBody>
          <a:bodyPr/>
          <a:lstStyle/>
          <a:p>
            <a:r>
              <a:rPr lang="en-US" sz="2400" dirty="0"/>
              <a:t>ABMs often start as series of if statements</a:t>
            </a:r>
          </a:p>
          <a:p>
            <a:r>
              <a:rPr lang="en-US" sz="2400" dirty="0"/>
              <a:t>Start simple, add complexity once simple version works</a:t>
            </a:r>
          </a:p>
          <a:p>
            <a:r>
              <a:rPr lang="en-US" sz="2400" dirty="0"/>
              <a:t>Write pseudocode, draw things out, </a:t>
            </a:r>
            <a:r>
              <a:rPr lang="en-US" sz="2400" dirty="0" err="1"/>
              <a:t>etc</a:t>
            </a:r>
            <a:endParaRPr lang="en-US" sz="2400" dirty="0"/>
          </a:p>
          <a:p>
            <a:r>
              <a:rPr lang="en-US" sz="2400" dirty="0"/>
              <a:t>Trial and error!</a:t>
            </a:r>
          </a:p>
        </p:txBody>
      </p:sp>
      <p:sp>
        <p:nvSpPr>
          <p:cNvPr id="6" name="Title 5">
            <a:extLst>
              <a:ext uri="{FF2B5EF4-FFF2-40B4-BE49-F238E27FC236}">
                <a16:creationId xmlns:a16="http://schemas.microsoft.com/office/drawing/2014/main" id="{429F19E0-DB68-BA24-9C04-578B310FC91D}"/>
              </a:ext>
            </a:extLst>
          </p:cNvPr>
          <p:cNvSpPr>
            <a:spLocks noGrp="1"/>
          </p:cNvSpPr>
          <p:nvPr>
            <p:ph type="title"/>
          </p:nvPr>
        </p:nvSpPr>
        <p:spPr>
          <a:xfrm>
            <a:off x="0" y="143340"/>
            <a:ext cx="9601200" cy="1398972"/>
          </a:xfrm>
        </p:spPr>
        <p:txBody>
          <a:bodyPr/>
          <a:lstStyle/>
          <a:p>
            <a:r>
              <a:rPr lang="en-US" b="1" dirty="0"/>
              <a:t>Simple rules can lead to complex patterns</a:t>
            </a:r>
          </a:p>
        </p:txBody>
      </p:sp>
    </p:spTree>
    <p:extLst>
      <p:ext uri="{BB962C8B-B14F-4D97-AF65-F5344CB8AC3E}">
        <p14:creationId xmlns:p14="http://schemas.microsoft.com/office/powerpoint/2010/main" val="3373929012"/>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B7E2D32-4FDD-4266-880C-17595B801432}">
  <ds:schemaRefs>
    <ds:schemaRef ds:uri="http://schemas.microsoft.com/sharepoint/v3/contenttype/forms"/>
  </ds:schemaRefs>
</ds:datastoreItem>
</file>

<file path=customXml/itemProps2.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tf55661986_win32</Template>
  <TotalTime>465</TotalTime>
  <Words>594</Words>
  <Application>Microsoft Office PowerPoint</Application>
  <PresentationFormat>Widescreen</PresentationFormat>
  <Paragraphs>102</Paragraphs>
  <Slides>15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Times New Roman</vt:lpstr>
      <vt:lpstr>Wingdings</vt:lpstr>
      <vt:lpstr>Office Theme</vt:lpstr>
      <vt:lpstr>Design Concepts and programming Tips</vt:lpstr>
      <vt:lpstr>Overview</vt:lpstr>
      <vt:lpstr>Design</vt:lpstr>
      <vt:lpstr>Emergence</vt:lpstr>
      <vt:lpstr>Sensing &amp; Interaction</vt:lpstr>
      <vt:lpstr>PowerPoint Presentation</vt:lpstr>
      <vt:lpstr>Heroes and cowards</vt:lpstr>
      <vt:lpstr>What will happen?</vt:lpstr>
      <vt:lpstr>Simple rules can lead to complex patterns</vt:lpstr>
      <vt:lpstr>Coding in Netlogo</vt:lpstr>
      <vt:lpstr>Netlogo coding tricks</vt:lpstr>
      <vt:lpstr>Netlogo coding tricks</vt:lpstr>
      <vt:lpstr>Netlogo coding tricks</vt:lpstr>
      <vt:lpstr>Netlogo coding tricks</vt:lpstr>
      <vt:lpstr>Toolkit for Applied Modeling (TAM)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Fabrikam Technology Inc.</dc:title>
  <dc:creator>Todd</dc:creator>
  <cp:lastModifiedBy>TODD</cp:lastModifiedBy>
  <cp:revision>5</cp:revision>
  <dcterms:created xsi:type="dcterms:W3CDTF">2022-09-05T16:29:44Z</dcterms:created>
  <dcterms:modified xsi:type="dcterms:W3CDTF">2022-09-06T21:26:00Z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